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handoutMasterIdLst>
    <p:handoutMasterId r:id="rId11"/>
  </p:handoutMasterIdLst>
  <p:sldIdLst>
    <p:sldId id="271" r:id="rId2"/>
    <p:sldId id="257" r:id="rId3"/>
    <p:sldId id="259" r:id="rId4"/>
    <p:sldId id="264" r:id="rId5"/>
    <p:sldId id="268" r:id="rId6"/>
    <p:sldId id="272" r:id="rId7"/>
    <p:sldId id="276" r:id="rId8"/>
    <p:sldId id="263" r:id="rId9"/>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Proxima Nova" panose="020B0604020202020204" charset="0"/>
      <p:regular r:id="rId16"/>
      <p:bold r:id="rId17"/>
      <p:italic r:id="rId18"/>
      <p:boldItalic r:id="rId19"/>
    </p:embeddedFont>
    <p:embeddedFont>
      <p:font typeface="Proxima Nova Light" panose="020B0604020202020204" charset="0"/>
      <p:regular r:id="rId20"/>
      <p:italic r:id="rId21"/>
    </p:embeddedFont>
    <p:embeddedFont>
      <p:font typeface="Proxima Nova Semibold" panose="020B0604020202020204" charset="0"/>
      <p:regular r:id="rId22"/>
      <p:bold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EFFFE"/>
    <a:srgbClr val="D6D6D6"/>
    <a:srgbClr val="4A7DA8"/>
    <a:srgbClr val="373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7A7D4-80B8-47AF-BB90-4EF56DBBD13E}" v="5" dt="2023-01-04T22:35:36.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9"/>
    <p:restoredTop sz="97097"/>
  </p:normalViewPr>
  <p:slideViewPr>
    <p:cSldViewPr snapToGrid="0" snapToObjects="1">
      <p:cViewPr varScale="1">
        <p:scale>
          <a:sx n="114" d="100"/>
          <a:sy n="114" d="100"/>
        </p:scale>
        <p:origin x="792" y="102"/>
      </p:cViewPr>
      <p:guideLst/>
    </p:cSldViewPr>
  </p:slideViewPr>
  <p:outlineViewPr>
    <p:cViewPr>
      <p:scale>
        <a:sx n="20" d="100"/>
        <a:sy n="20"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senheim, David" userId="f3dcb1c6-2f7a-4e59-9997-92518a3b6053" providerId="ADAL" clId="{7B17A7D4-80B8-47AF-BB90-4EF56DBBD13E}"/>
    <pc:docChg chg="modSld">
      <pc:chgData name="Assenheim, David" userId="f3dcb1c6-2f7a-4e59-9997-92518a3b6053" providerId="ADAL" clId="{7B17A7D4-80B8-47AF-BB90-4EF56DBBD13E}" dt="2023-01-04T22:35:14.099" v="2" actId="255"/>
      <pc:docMkLst>
        <pc:docMk/>
      </pc:docMkLst>
      <pc:sldChg chg="modSp mod">
        <pc:chgData name="Assenheim, David" userId="f3dcb1c6-2f7a-4e59-9997-92518a3b6053" providerId="ADAL" clId="{7B17A7D4-80B8-47AF-BB90-4EF56DBBD13E}" dt="2023-01-04T22:35:14.099" v="2" actId="255"/>
        <pc:sldMkLst>
          <pc:docMk/>
          <pc:sldMk cId="2228052565" sldId="257"/>
        </pc:sldMkLst>
        <pc:graphicFrameChg chg="mod modGraphic">
          <ac:chgData name="Assenheim, David" userId="f3dcb1c6-2f7a-4e59-9997-92518a3b6053" providerId="ADAL" clId="{7B17A7D4-80B8-47AF-BB90-4EF56DBBD13E}" dt="2023-01-04T22:35:14.099" v="2" actId="255"/>
          <ac:graphicFrameMkLst>
            <pc:docMk/>
            <pc:sldMk cId="2228052565" sldId="257"/>
            <ac:graphicFrameMk id="4" creationId="{0C36645F-BEAC-634E-9378-9A6D1724D726}"/>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404BA2-88B9-5949-8EF5-FE1AC4FD71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AD2B76A-DAED-C44B-9114-D5BE02072D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19D5C9-3968-BA4F-AB1E-23BC7C834E7E}" type="datetimeFigureOut">
              <a:rPr lang="en-US" smtClean="0"/>
              <a:t>1/4/2023</a:t>
            </a:fld>
            <a:endParaRPr lang="en-US"/>
          </a:p>
        </p:txBody>
      </p:sp>
      <p:sp>
        <p:nvSpPr>
          <p:cNvPr id="4" name="Footer Placeholder 3">
            <a:extLst>
              <a:ext uri="{FF2B5EF4-FFF2-40B4-BE49-F238E27FC236}">
                <a16:creationId xmlns:a16="http://schemas.microsoft.com/office/drawing/2014/main" id="{82804A61-E78D-4046-A5BB-0FAC62D7B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656BD4-F82F-8D47-A8FA-DC69DAEE61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0D8274-F38D-F840-B7E3-E8C0582F8942}" type="slidenum">
              <a:rPr lang="en-US" smtClean="0"/>
              <a:t>‹#›</a:t>
            </a:fld>
            <a:endParaRPr lang="en-US"/>
          </a:p>
        </p:txBody>
      </p:sp>
    </p:spTree>
    <p:extLst>
      <p:ext uri="{BB962C8B-B14F-4D97-AF65-F5344CB8AC3E}">
        <p14:creationId xmlns:p14="http://schemas.microsoft.com/office/powerpoint/2010/main" val="1281429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C5297-643E-6B4F-A183-15521914656F}"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DA283-2AA1-DB42-A3E6-7FCE2A92D2B6}" type="slidenum">
              <a:rPr lang="en-US" smtClean="0"/>
              <a:t>‹#›</a:t>
            </a:fld>
            <a:endParaRPr lang="en-US"/>
          </a:p>
        </p:txBody>
      </p:sp>
    </p:spTree>
    <p:extLst>
      <p:ext uri="{BB962C8B-B14F-4D97-AF65-F5344CB8AC3E}">
        <p14:creationId xmlns:p14="http://schemas.microsoft.com/office/powerpoint/2010/main" val="6995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1</a:t>
            </a:fld>
            <a:endParaRPr lang="en-US"/>
          </a:p>
        </p:txBody>
      </p:sp>
    </p:spTree>
    <p:extLst>
      <p:ext uri="{BB962C8B-B14F-4D97-AF65-F5344CB8AC3E}">
        <p14:creationId xmlns:p14="http://schemas.microsoft.com/office/powerpoint/2010/main" val="143700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2</a:t>
            </a:fld>
            <a:endParaRPr lang="en-US"/>
          </a:p>
        </p:txBody>
      </p:sp>
    </p:spTree>
    <p:extLst>
      <p:ext uri="{BB962C8B-B14F-4D97-AF65-F5344CB8AC3E}">
        <p14:creationId xmlns:p14="http://schemas.microsoft.com/office/powerpoint/2010/main" val="199343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3</a:t>
            </a:fld>
            <a:endParaRPr lang="en-US"/>
          </a:p>
        </p:txBody>
      </p:sp>
    </p:spTree>
    <p:extLst>
      <p:ext uri="{BB962C8B-B14F-4D97-AF65-F5344CB8AC3E}">
        <p14:creationId xmlns:p14="http://schemas.microsoft.com/office/powerpoint/2010/main" val="263472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4</a:t>
            </a:fld>
            <a:endParaRPr lang="en-US"/>
          </a:p>
        </p:txBody>
      </p:sp>
    </p:spTree>
    <p:extLst>
      <p:ext uri="{BB962C8B-B14F-4D97-AF65-F5344CB8AC3E}">
        <p14:creationId xmlns:p14="http://schemas.microsoft.com/office/powerpoint/2010/main" val="1985933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5</a:t>
            </a:fld>
            <a:endParaRPr lang="en-US"/>
          </a:p>
        </p:txBody>
      </p:sp>
    </p:spTree>
    <p:extLst>
      <p:ext uri="{BB962C8B-B14F-4D97-AF65-F5344CB8AC3E}">
        <p14:creationId xmlns:p14="http://schemas.microsoft.com/office/powerpoint/2010/main" val="293059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6</a:t>
            </a:fld>
            <a:endParaRPr lang="en-US"/>
          </a:p>
        </p:txBody>
      </p:sp>
    </p:spTree>
    <p:extLst>
      <p:ext uri="{BB962C8B-B14F-4D97-AF65-F5344CB8AC3E}">
        <p14:creationId xmlns:p14="http://schemas.microsoft.com/office/powerpoint/2010/main" val="45039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7DA283-2AA1-DB42-A3E6-7FCE2A92D2B6}" type="slidenum">
              <a:rPr lang="en-US" smtClean="0"/>
              <a:t>7</a:t>
            </a:fld>
            <a:endParaRPr lang="en-US"/>
          </a:p>
        </p:txBody>
      </p:sp>
    </p:spTree>
    <p:extLst>
      <p:ext uri="{BB962C8B-B14F-4D97-AF65-F5344CB8AC3E}">
        <p14:creationId xmlns:p14="http://schemas.microsoft.com/office/powerpoint/2010/main" val="266795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DA283-2AA1-DB42-A3E6-7FCE2A92D2B6}" type="slidenum">
              <a:rPr lang="en-US" smtClean="0"/>
              <a:t>8</a:t>
            </a:fld>
            <a:endParaRPr lang="en-US"/>
          </a:p>
        </p:txBody>
      </p:sp>
    </p:spTree>
    <p:extLst>
      <p:ext uri="{BB962C8B-B14F-4D97-AF65-F5344CB8AC3E}">
        <p14:creationId xmlns:p14="http://schemas.microsoft.com/office/powerpoint/2010/main" val="335216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A118-8B56-7B43-8DA3-D116150E02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08C47D-03BC-DD4D-9C6C-2F4C00B28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DD752-701B-F543-BE1C-2F1FB2AE24A9}"/>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B9494E29-9613-844F-8CBD-5C8E98A0B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71895-8222-DE47-8EFD-A10908829942}"/>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689491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8B36-B8A7-AF48-99D8-6590D9A521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466B23-317C-8944-B835-20071DDA0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3D37B-2A0A-464D-BFF0-1B6C90B29CA8}"/>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92B74941-5984-A24D-B684-BDE3ED19F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946A5-CEB2-944F-AB94-3E7CA362CDE4}"/>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2551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C7529-8021-DE48-85FC-8BF922A95C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326FC7-4AB6-5840-90C3-D762310E1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61941-164A-E141-A3BE-4AB3323D3D7B}"/>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807FA74F-0ADF-804F-9139-A5F2943B3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C97CD-BF77-824A-BB63-30DF7DAA0A1B}"/>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107040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8B5D-FF86-C442-A045-F4E1308108D5}"/>
              </a:ext>
            </a:extLst>
          </p:cNvPr>
          <p:cNvSpPr>
            <a:spLocks noGrp="1"/>
          </p:cNvSpPr>
          <p:nvPr>
            <p:ph type="title"/>
          </p:nvPr>
        </p:nvSpPr>
        <p:spPr/>
        <p:txBody>
          <a:bodyPr/>
          <a:lstStyle>
            <a:lvl1pPr>
              <a:defRPr>
                <a:latin typeface="Proxima Nova" panose="0200050603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4F7F17C-DBEE-1C4E-BF2A-C8E363E00C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40F88-716C-D446-8CB7-A8A8B31A443B}"/>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362E9EEA-9A50-8C41-8942-E61AF967A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70B31-DCF6-CC48-B69B-EDA351E66227}"/>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62093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7B2A-DD34-F444-9FA5-70B7C2BB6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49726C-FBE0-DF4D-8725-D1E1493644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2E8C7B-F443-2A4B-9C83-DA92D5FE88E1}"/>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D397A1BF-4E93-D142-86C7-0FE65BF39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A2116-D5A2-1849-AF78-C4E1F7925A78}"/>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3673829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A3B3-408E-0E4A-94DC-131419AA6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BCB8E-7E31-F94A-9DC5-B1BC6BF67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EF4BB-04DA-C84D-96F7-CA7EC1EF71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227920-FD40-B841-ADC5-4F4C665EECD1}"/>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6" name="Footer Placeholder 5">
            <a:extLst>
              <a:ext uri="{FF2B5EF4-FFF2-40B4-BE49-F238E27FC236}">
                <a16:creationId xmlns:a16="http://schemas.microsoft.com/office/drawing/2014/main" id="{A74FDA80-E6E9-9649-A95A-B4F02F13B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84182-2BD9-F145-8DF7-4A3A2B4E8376}"/>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399301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A71F-5DF9-5E47-83EC-80B181F00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287661-2E17-6C46-AE6C-577A2A570C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A399B9-102E-4D41-B965-8B71AAA336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3022AA-3FC0-FB49-95E5-82ED97B4B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0BA51D-E25B-0E41-A362-9D99F68EF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18DFF4-9B43-B349-9C7E-27271680D23C}"/>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8" name="Footer Placeholder 7">
            <a:extLst>
              <a:ext uri="{FF2B5EF4-FFF2-40B4-BE49-F238E27FC236}">
                <a16:creationId xmlns:a16="http://schemas.microsoft.com/office/drawing/2014/main" id="{3F79E29B-87C3-3B48-8C96-BDE4550F79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55661-7F0C-4440-B1B0-D16B242EDA6C}"/>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196733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CFB4-E9D7-3D4B-A893-9D34DC6A1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9CDE77-0362-3642-AE6D-FA9C07536712}"/>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4" name="Footer Placeholder 3">
            <a:extLst>
              <a:ext uri="{FF2B5EF4-FFF2-40B4-BE49-F238E27FC236}">
                <a16:creationId xmlns:a16="http://schemas.microsoft.com/office/drawing/2014/main" id="{7F8AAA2D-FEF5-9C48-B9B8-28B65B222E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0DA31-4499-7A47-B5D6-5C9BD06FBCE7}"/>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1968667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791204-ECD6-B942-A528-C3941297E41D}"/>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3" name="Footer Placeholder 2">
            <a:extLst>
              <a:ext uri="{FF2B5EF4-FFF2-40B4-BE49-F238E27FC236}">
                <a16:creationId xmlns:a16="http://schemas.microsoft.com/office/drawing/2014/main" id="{5BAC1944-8511-3E48-A120-83BCF9A13A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3C1E04-241B-EB4F-9A48-C54CC623095A}"/>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480420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FFCB-A7AC-4242-9B0E-3D5F594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09452C-FF42-B240-A95A-A9400D384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9C04EE-F756-7D49-97CD-43F43F94D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80903-24E4-F941-89D9-73CCA5CCEE69}"/>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6" name="Footer Placeholder 5">
            <a:extLst>
              <a:ext uri="{FF2B5EF4-FFF2-40B4-BE49-F238E27FC236}">
                <a16:creationId xmlns:a16="http://schemas.microsoft.com/office/drawing/2014/main" id="{B8988DB7-C5C5-EE41-9940-0F31898B7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398D8-E55E-0B49-9EC8-5B2790B85776}"/>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2441834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3AAB-187F-C648-9392-498FA0530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0390B6-5A5F-AA49-A6ED-30B2D827A1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CAC100-9F77-E14E-B6B0-D264C459E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3497CA-C709-8A42-B4D9-D11C57E5A654}"/>
              </a:ext>
            </a:extLst>
          </p:cNvPr>
          <p:cNvSpPr>
            <a:spLocks noGrp="1"/>
          </p:cNvSpPr>
          <p:nvPr>
            <p:ph type="dt" sz="half" idx="10"/>
          </p:nvPr>
        </p:nvSpPr>
        <p:spPr/>
        <p:txBody>
          <a:bodyPr/>
          <a:lstStyle/>
          <a:p>
            <a:fld id="{3F456679-3393-3943-9874-A42940642A0A}" type="datetimeFigureOut">
              <a:rPr lang="en-US" smtClean="0"/>
              <a:t>1/4/2023</a:t>
            </a:fld>
            <a:endParaRPr lang="en-US"/>
          </a:p>
        </p:txBody>
      </p:sp>
      <p:sp>
        <p:nvSpPr>
          <p:cNvPr id="6" name="Footer Placeholder 5">
            <a:extLst>
              <a:ext uri="{FF2B5EF4-FFF2-40B4-BE49-F238E27FC236}">
                <a16:creationId xmlns:a16="http://schemas.microsoft.com/office/drawing/2014/main" id="{670C213A-AF97-0F49-ADA5-C0BDF4F80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FC7CB-9299-9A48-BE84-971B5C44BB30}"/>
              </a:ext>
            </a:extLst>
          </p:cNvPr>
          <p:cNvSpPr>
            <a:spLocks noGrp="1"/>
          </p:cNvSpPr>
          <p:nvPr>
            <p:ph type="sldNum" sz="quarter" idx="12"/>
          </p:nvPr>
        </p:nvSpPr>
        <p:spPr/>
        <p:txBody>
          <a:bodyPr/>
          <a:lstStyle/>
          <a:p>
            <a:fld id="{53130576-82B5-7E44-8B38-E3BC5226D491}" type="slidenum">
              <a:rPr lang="en-US" smtClean="0"/>
              <a:t>‹#›</a:t>
            </a:fld>
            <a:endParaRPr lang="en-US"/>
          </a:p>
        </p:txBody>
      </p:sp>
    </p:spTree>
    <p:extLst>
      <p:ext uri="{BB962C8B-B14F-4D97-AF65-F5344CB8AC3E}">
        <p14:creationId xmlns:p14="http://schemas.microsoft.com/office/powerpoint/2010/main" val="187648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884B3F-41BE-5E43-80B4-4A6B26B2BA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E69D43-9CBA-E14A-858D-8725F544F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FF6BF-16AA-7041-875E-03ADBB0CD7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56679-3393-3943-9874-A42940642A0A}" type="datetimeFigureOut">
              <a:rPr lang="en-US" smtClean="0"/>
              <a:t>1/4/2023</a:t>
            </a:fld>
            <a:endParaRPr lang="en-US"/>
          </a:p>
        </p:txBody>
      </p:sp>
      <p:sp>
        <p:nvSpPr>
          <p:cNvPr id="5" name="Footer Placeholder 4">
            <a:extLst>
              <a:ext uri="{FF2B5EF4-FFF2-40B4-BE49-F238E27FC236}">
                <a16:creationId xmlns:a16="http://schemas.microsoft.com/office/drawing/2014/main" id="{62449496-93A1-1A48-939C-BE5EC377D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078462-6EFD-6442-BBE5-BAC7192423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30576-82B5-7E44-8B38-E3BC5226D491}" type="slidenum">
              <a:rPr lang="en-US" smtClean="0"/>
              <a:t>‹#›</a:t>
            </a:fld>
            <a:endParaRPr lang="en-US"/>
          </a:p>
        </p:txBody>
      </p:sp>
    </p:spTree>
    <p:extLst>
      <p:ext uri="{BB962C8B-B14F-4D97-AF65-F5344CB8AC3E}">
        <p14:creationId xmlns:p14="http://schemas.microsoft.com/office/powerpoint/2010/main" val="2047557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onnect.mheducation.com/class/j-ziter-geng-8000---section-004---winter-2023" TargetMode="External"/><Relationship Id="rId5" Type="http://schemas.openxmlformats.org/officeDocument/2006/relationships/hyperlink" Target="https://mhedu.force.com/CXG/s/ContactUs" TargetMode="Externa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jpeg"/><Relationship Id="rId7"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hyperlink" Target="https://connect.mheducation.com/class/j-ziter-geng-8000---section-004---winter-2023"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hyperlink" Target="https://www.bkstr.com/uwindsorstore/course-materials-results?shopBy=course&amp;divisionDisplayName=&amp;departmentDisplayName=GENG&amp;courseDisplayName=8000&amp;sectionDisplayName=003-R&amp;programId=5155&amp;termId=10007765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https://connect.mheducation.com/class/j-ziter-geng-8000---section-004---winter-2023"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youtu.be/zNvKsFQP6b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mhedu.force.com/CXG/s/ContactU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nnect.mheducation.com/troubleshootWeb/troubleshoot.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hyperlink" Target="https://mhedu.force.com/CXG/s/ContactUs"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Graphic 5" descr="McGraw Hill Red Cube Logo&#10;">
            <a:extLst>
              <a:ext uri="{FF2B5EF4-FFF2-40B4-BE49-F238E27FC236}">
                <a16:creationId xmlns:a16="http://schemas.microsoft.com/office/drawing/2014/main" id="{788EF0B5-CF98-4846-B461-8FDC371BA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243" y="595993"/>
            <a:ext cx="885021" cy="887521"/>
          </a:xfrm>
          <a:prstGeom prst="rect">
            <a:avLst/>
          </a:prstGeom>
        </p:spPr>
      </p:pic>
      <p:cxnSp>
        <p:nvCxnSpPr>
          <p:cNvPr id="3" name="Straight Connector 2">
            <a:extLst>
              <a:ext uri="{FF2B5EF4-FFF2-40B4-BE49-F238E27FC236}">
                <a16:creationId xmlns:a16="http://schemas.microsoft.com/office/drawing/2014/main" id="{C691720B-CD47-264C-87EF-56D6BE1C1DAA}"/>
              </a:ext>
              <a:ext uri="{C183D7F6-B498-43B3-948B-1728B52AA6E4}">
                <adec:decorative xmlns:adec="http://schemas.microsoft.com/office/drawing/2017/decorative" val="1"/>
              </a:ext>
            </a:extLst>
          </p:cNvPr>
          <p:cNvCxnSpPr>
            <a:cxnSpLocks/>
          </p:cNvCxnSpPr>
          <p:nvPr/>
        </p:nvCxnSpPr>
        <p:spPr>
          <a:xfrm flipV="1">
            <a:off x="1152179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6A2ABB5-CAF4-004A-9728-0806D8F18200}"/>
              </a:ext>
            </a:extLst>
          </p:cNvPr>
          <p:cNvSpPr txBox="1">
            <a:spLocks/>
          </p:cNvSpPr>
          <p:nvPr/>
        </p:nvSpPr>
        <p:spPr>
          <a:xfrm>
            <a:off x="558373" y="5355176"/>
            <a:ext cx="10605559" cy="7175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2"/>
                </a:solidFill>
                <a:latin typeface="+mj-lt"/>
                <a:ea typeface="+mj-ea"/>
                <a:cs typeface="+mj-cs"/>
              </a:defRPr>
            </a:lvl1pPr>
          </a:lstStyle>
          <a:p>
            <a:pPr algn="l"/>
            <a:r>
              <a:rPr lang="en-US" sz="2800" dirty="0">
                <a:solidFill>
                  <a:schemeClr val="bg1"/>
                </a:solidFill>
                <a:latin typeface="Proxima Nova" panose="02000506030000020004" pitchFamily="2" charset="0"/>
              </a:rPr>
              <a:t>Connect® Course Resources for GENG 8000</a:t>
            </a:r>
          </a:p>
        </p:txBody>
      </p:sp>
      <p:sp>
        <p:nvSpPr>
          <p:cNvPr id="2" name="Title 1">
            <a:extLst>
              <a:ext uri="{FF2B5EF4-FFF2-40B4-BE49-F238E27FC236}">
                <a16:creationId xmlns:a16="http://schemas.microsoft.com/office/drawing/2014/main" id="{50B0D21E-E141-A446-A4BC-3F8FFEB9AE9B}"/>
              </a:ext>
            </a:extLst>
          </p:cNvPr>
          <p:cNvSpPr>
            <a:spLocks noGrp="1"/>
          </p:cNvSpPr>
          <p:nvPr>
            <p:ph type="ctrTitle"/>
          </p:nvPr>
        </p:nvSpPr>
        <p:spPr>
          <a:xfrm>
            <a:off x="558373" y="3429000"/>
            <a:ext cx="9144000" cy="1926176"/>
          </a:xfrm>
        </p:spPr>
        <p:txBody>
          <a:bodyPr anchor="t"/>
          <a:lstStyle/>
          <a:p>
            <a:pPr algn="l"/>
            <a:r>
              <a:rPr lang="en-US" b="1" dirty="0">
                <a:solidFill>
                  <a:schemeClr val="bg1"/>
                </a:solidFill>
                <a:latin typeface="Proxima Nova" panose="02000506030000020004" pitchFamily="2" charset="0"/>
              </a:rPr>
              <a:t>Access Your Required</a:t>
            </a:r>
            <a:br>
              <a:rPr lang="en-US" b="1" dirty="0">
                <a:solidFill>
                  <a:schemeClr val="bg1"/>
                </a:solidFill>
                <a:latin typeface="Proxima Nova" panose="02000506030000020004" pitchFamily="2" charset="0"/>
              </a:rPr>
            </a:br>
            <a:r>
              <a:rPr lang="en-US" b="1" baseline="0" dirty="0">
                <a:solidFill>
                  <a:schemeClr val="bg1"/>
                </a:solidFill>
                <a:latin typeface="Proxima Nova" panose="02000506030000020004" pitchFamily="2" charset="0"/>
              </a:rPr>
              <a:t>Course Materials</a:t>
            </a:r>
            <a:endParaRPr lang="en-US" b="1" dirty="0">
              <a:solidFill>
                <a:schemeClr val="bg1"/>
              </a:solidFill>
              <a:latin typeface="Proxima Nova" panose="02000506030000020004" pitchFamily="2" charset="0"/>
            </a:endParaRPr>
          </a:p>
        </p:txBody>
      </p:sp>
      <p:pic>
        <p:nvPicPr>
          <p:cNvPr id="5" name="Picture 4" descr="Because Learning Changes Everything - Tagline">
            <a:extLst>
              <a:ext uri="{FF2B5EF4-FFF2-40B4-BE49-F238E27FC236}">
                <a16:creationId xmlns:a16="http://schemas.microsoft.com/office/drawing/2014/main" id="{F46D981D-E283-AB41-9486-2479BE57BFA2}"/>
              </a:ext>
            </a:extLst>
          </p:cNvPr>
          <p:cNvPicPr>
            <a:picLocks noChangeAspect="1"/>
          </p:cNvPicPr>
          <p:nvPr/>
        </p:nvPicPr>
        <p:blipFill>
          <a:blip r:embed="rId6"/>
          <a:stretch>
            <a:fillRect/>
          </a:stretch>
        </p:blipFill>
        <p:spPr>
          <a:xfrm>
            <a:off x="7883862" y="785273"/>
            <a:ext cx="3102936" cy="162641"/>
          </a:xfrm>
          <a:prstGeom prst="rect">
            <a:avLst/>
          </a:prstGeom>
        </p:spPr>
      </p:pic>
    </p:spTree>
    <p:extLst>
      <p:ext uri="{BB962C8B-B14F-4D97-AF65-F5344CB8AC3E}">
        <p14:creationId xmlns:p14="http://schemas.microsoft.com/office/powerpoint/2010/main" val="354093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735588" y="6437510"/>
            <a:ext cx="282824"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2</a:t>
            </a:fld>
            <a:endParaRPr lang="en-US" sz="1000" dirty="0">
              <a:solidFill>
                <a:srgbClr val="373A36"/>
              </a:solidFill>
              <a:latin typeface="Proxima Nova" panose="02000506030000020004" pitchFamily="2" charset="0"/>
            </a:endParaRPr>
          </a:p>
        </p:txBody>
      </p:sp>
      <p:sp>
        <p:nvSpPr>
          <p:cNvPr id="3" name="Rectangle 2">
            <a:extLst>
              <a:ext uri="{FF2B5EF4-FFF2-40B4-BE49-F238E27FC236}">
                <a16:creationId xmlns:a16="http://schemas.microsoft.com/office/drawing/2014/main" id="{7A7EE439-1151-D14A-9067-318177E99353}"/>
              </a:ext>
              <a:ext uri="{C183D7F6-B498-43B3-948B-1728B52AA6E4}">
                <adec:decorative xmlns:adec="http://schemas.microsoft.com/office/drawing/2017/decorative" val="1"/>
              </a:ext>
            </a:extLst>
          </p:cNvPr>
          <p:cNvSpPr/>
          <p:nvPr/>
        </p:nvSpPr>
        <p:spPr>
          <a:xfrm>
            <a:off x="6882000" y="0"/>
            <a:ext cx="46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McGraw Hill Connect Logo">
            <a:extLst>
              <a:ext uri="{FF2B5EF4-FFF2-40B4-BE49-F238E27FC236}">
                <a16:creationId xmlns:a16="http://schemas.microsoft.com/office/drawing/2014/main" id="{E3C97560-4AFA-C541-9858-89F9FD837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8550" y="515729"/>
            <a:ext cx="1866900" cy="444500"/>
          </a:xfrm>
          <a:prstGeom prst="rect">
            <a:avLst/>
          </a:prstGeom>
        </p:spPr>
      </p:pic>
      <p:sp>
        <p:nvSpPr>
          <p:cNvPr id="35" name="Rectangle 34">
            <a:extLst>
              <a:ext uri="{FF2B5EF4-FFF2-40B4-BE49-F238E27FC236}">
                <a16:creationId xmlns:a16="http://schemas.microsoft.com/office/drawing/2014/main" id="{0E35C6F8-7C5C-6040-9C87-D45EACF1FFE2}"/>
              </a:ext>
              <a:ext uri="{C183D7F6-B498-43B3-948B-1728B52AA6E4}">
                <adec:decorative xmlns:adec="http://schemas.microsoft.com/office/drawing/2017/decorative" val="1"/>
              </a:ext>
            </a:extLst>
          </p:cNvPr>
          <p:cNvSpPr/>
          <p:nvPr/>
        </p:nvSpPr>
        <p:spPr>
          <a:xfrm>
            <a:off x="7718158" y="1475958"/>
            <a:ext cx="3007684" cy="3906083"/>
          </a:xfrm>
          <a:prstGeom prst="rect">
            <a:avLst/>
          </a:prstGeom>
          <a:solidFill>
            <a:srgbClr val="D6D6D6"/>
          </a:solidFill>
          <a:ln>
            <a:noFill/>
          </a:ln>
          <a:effectLst>
            <a:outerShdw blurRad="664597" sx="93625" sy="93625" algn="ctr" rotWithShape="0">
              <a:prstClr val="black">
                <a:alpha val="1983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9" name="TextBox 38">
            <a:extLst>
              <a:ext uri="{FF2B5EF4-FFF2-40B4-BE49-F238E27FC236}">
                <a16:creationId xmlns:a16="http://schemas.microsoft.com/office/drawing/2014/main" id="{994A4C12-8B9C-084C-92B3-417FB2B251AC}"/>
              </a:ext>
            </a:extLst>
          </p:cNvPr>
          <p:cNvSpPr txBox="1"/>
          <p:nvPr/>
        </p:nvSpPr>
        <p:spPr>
          <a:xfrm>
            <a:off x="7453046" y="5849900"/>
            <a:ext cx="3537908" cy="584775"/>
          </a:xfrm>
          <a:prstGeom prst="rect">
            <a:avLst/>
          </a:prstGeom>
          <a:noFill/>
        </p:spPr>
        <p:txBody>
          <a:bodyPr wrap="square" rtlCol="0" anchor="ctr">
            <a:spAutoFit/>
          </a:bodyPr>
          <a:lstStyle/>
          <a:p>
            <a:pPr algn="ctr"/>
            <a:r>
              <a:rPr lang="en-US" sz="1200" b="1" dirty="0">
                <a:latin typeface="Proxima Nova" panose="02000506030000020004" pitchFamily="2" charset="0"/>
              </a:rPr>
              <a:t>Need help logging in?</a:t>
            </a:r>
          </a:p>
          <a:p>
            <a:pPr algn="ctr"/>
            <a:r>
              <a:rPr lang="en-US" sz="1000" dirty="0">
                <a:latin typeface="Proxima Nova" panose="02000506030000020004" pitchFamily="2" charset="0"/>
                <a:hlinkClick r:id="rId5"/>
              </a:rPr>
              <a:t>Click here</a:t>
            </a:r>
            <a:r>
              <a:rPr lang="en-US" sz="1000" dirty="0">
                <a:latin typeface="Proxima Nova" panose="02000506030000020004" pitchFamily="2" charset="0"/>
              </a:rPr>
              <a:t> to speak with our</a:t>
            </a:r>
          </a:p>
          <a:p>
            <a:pPr algn="ctr"/>
            <a:r>
              <a:rPr lang="en-US" sz="1000" dirty="0">
                <a:latin typeface="Proxima Nova" panose="02000506030000020004" pitchFamily="2" charset="0"/>
              </a:rPr>
              <a:t>Digital Technical Support team</a:t>
            </a:r>
          </a:p>
        </p:txBody>
      </p:sp>
      <p:graphicFrame>
        <p:nvGraphicFramePr>
          <p:cNvPr id="4" name="Table 5">
            <a:extLst>
              <a:ext uri="{FF2B5EF4-FFF2-40B4-BE49-F238E27FC236}">
                <a16:creationId xmlns:a16="http://schemas.microsoft.com/office/drawing/2014/main" id="{0C36645F-BEAC-634E-9378-9A6D1724D726}"/>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246133329"/>
              </p:ext>
            </p:extLst>
          </p:nvPr>
        </p:nvGraphicFramePr>
        <p:xfrm>
          <a:off x="260059" y="2611403"/>
          <a:ext cx="7284511" cy="2100980"/>
        </p:xfrm>
        <a:graphic>
          <a:graphicData uri="http://schemas.openxmlformats.org/drawingml/2006/table">
            <a:tbl>
              <a:tblPr>
                <a:tableStyleId>{5C22544A-7EE6-4342-B048-85BDC9FD1C3A}</a:tableStyleId>
              </a:tblPr>
              <a:tblGrid>
                <a:gridCol w="2352661">
                  <a:extLst>
                    <a:ext uri="{9D8B030D-6E8A-4147-A177-3AD203B41FA5}">
                      <a16:colId xmlns:a16="http://schemas.microsoft.com/office/drawing/2014/main" val="935240373"/>
                    </a:ext>
                  </a:extLst>
                </a:gridCol>
                <a:gridCol w="4931850">
                  <a:extLst>
                    <a:ext uri="{9D8B030D-6E8A-4147-A177-3AD203B41FA5}">
                      <a16:colId xmlns:a16="http://schemas.microsoft.com/office/drawing/2014/main" val="927360386"/>
                    </a:ext>
                  </a:extLst>
                </a:gridCol>
              </a:tblGrid>
              <a:tr h="410945">
                <a:tc>
                  <a:txBody>
                    <a:bodyPr/>
                    <a:lstStyle/>
                    <a:p>
                      <a:r>
                        <a:rPr lang="en-US" sz="1000" b="1" i="0" dirty="0">
                          <a:solidFill>
                            <a:schemeClr val="tx1"/>
                          </a:solidFill>
                          <a:latin typeface="Proxima Nova Semibold" panose="02000506030000020004" pitchFamily="2" charset="0"/>
                        </a:rPr>
                        <a:t>Course Name</a:t>
                      </a:r>
                    </a:p>
                  </a:txBody>
                  <a:tcPr anchor="b">
                    <a:lnL w="12700" cmpd="sng">
                      <a:noFill/>
                    </a:lnL>
                    <a:lnR w="12700" cmpd="sng">
                      <a:noFill/>
                    </a:lnR>
                    <a:lnT w="12700" cmpd="sng">
                      <a:noFill/>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Proxima Nova" panose="02000506030000020004" pitchFamily="2" charset="0"/>
                        </a:rPr>
                        <a:t>GENG 8000</a:t>
                      </a:r>
                    </a:p>
                  </a:txBody>
                  <a:tcPr anchor="b">
                    <a:lnL w="12700" cmpd="sng">
                      <a:noFill/>
                    </a:lnL>
                    <a:lnR w="12700" cmpd="sng">
                      <a:noFill/>
                    </a:lnR>
                    <a:lnT w="12700" cmpd="sng">
                      <a:noFill/>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103550"/>
                  </a:ext>
                </a:extLst>
              </a:tr>
              <a:tr h="410945">
                <a:tc>
                  <a:txBody>
                    <a:bodyPr/>
                    <a:lstStyle/>
                    <a:p>
                      <a:r>
                        <a:rPr lang="en-US" sz="1000" b="1" i="0" dirty="0">
                          <a:solidFill>
                            <a:schemeClr val="tx1"/>
                          </a:solidFill>
                          <a:latin typeface="Proxima Nova Semibold" panose="02000506030000020004" pitchFamily="2" charset="0"/>
                        </a:rPr>
                        <a:t>Course Code</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Proxima Nova" panose="02000506030000020004" pitchFamily="2" charset="0"/>
                        </a:rPr>
                        <a:t>GENG 8000</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974960"/>
                  </a:ext>
                </a:extLst>
              </a:tr>
              <a:tr h="410945">
                <a:tc>
                  <a:txBody>
                    <a:bodyPr/>
                    <a:lstStyle/>
                    <a:p>
                      <a:r>
                        <a:rPr lang="en-US" sz="1000" b="1" i="0" dirty="0">
                          <a:solidFill>
                            <a:schemeClr val="tx1"/>
                          </a:solidFill>
                          <a:latin typeface="Proxima Nova Semibold" panose="02000506030000020004" pitchFamily="2" charset="0"/>
                        </a:rPr>
                        <a:t>Resource</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i="0" dirty="0">
                          <a:solidFill>
                            <a:schemeClr val="tx1"/>
                          </a:solidFill>
                          <a:latin typeface="Proxima Nova" panose="02000506030000020004" pitchFamily="2" charset="0"/>
                        </a:rPr>
                        <a:t>Connect Composition 5e</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14879"/>
                  </a:ext>
                </a:extLst>
              </a:tr>
              <a:tr h="410945">
                <a:tc>
                  <a:txBody>
                    <a:bodyPr/>
                    <a:lstStyle/>
                    <a:p>
                      <a:r>
                        <a:rPr lang="en-US" sz="1000" b="1" i="0" dirty="0">
                          <a:solidFill>
                            <a:schemeClr val="tx1"/>
                          </a:solidFill>
                          <a:latin typeface="Proxima Nova Semibold" panose="02000506030000020004" pitchFamily="2" charset="0"/>
                        </a:rPr>
                        <a:t>Resource Author</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i="0" dirty="0">
                          <a:solidFill>
                            <a:schemeClr val="tx1"/>
                          </a:solidFill>
                          <a:latin typeface="Proxima Nova" panose="02000506030000020004" pitchFamily="2" charset="0"/>
                        </a:rPr>
                        <a:t>McGraw et al</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807505"/>
                  </a:ext>
                </a:extLst>
              </a:tr>
              <a:tr h="410945">
                <a:tc>
                  <a:txBody>
                    <a:bodyPr/>
                    <a:lstStyle/>
                    <a:p>
                      <a:r>
                        <a:rPr lang="en-US" sz="1000" b="1" i="0" dirty="0">
                          <a:solidFill>
                            <a:schemeClr val="tx1"/>
                          </a:solidFill>
                          <a:latin typeface="Proxima Nova Semibold" panose="02000506030000020004" pitchFamily="2" charset="0"/>
                        </a:rPr>
                        <a:t>Course URL</a:t>
                      </a: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u="sng" kern="1200" dirty="0">
                          <a:solidFill>
                            <a:schemeClr val="dk1"/>
                          </a:solidFill>
                          <a:effectLst/>
                          <a:latin typeface="Proxima Nova" panose="020B0604020202020204" charset="0"/>
                          <a:ea typeface="+mn-ea"/>
                          <a:cs typeface="+mn-cs"/>
                          <a:hlinkClick r:id="rId6"/>
                        </a:rPr>
                        <a:t>https://connect.mheducation.com/class/j-ziter-geng-8000---section-004---winter-2023</a:t>
                      </a:r>
                      <a:endParaRPr lang="en-US" sz="1200" kern="1200" dirty="0">
                        <a:solidFill>
                          <a:schemeClr val="dk1"/>
                        </a:solidFill>
                        <a:effectLst/>
                        <a:latin typeface="Proxima Nova" panose="020B0604020202020204" charset="0"/>
                        <a:ea typeface="+mn-ea"/>
                        <a:cs typeface="+mn-cs"/>
                      </a:endParaRPr>
                    </a:p>
                  </a:txBody>
                  <a:tcPr anchor="b">
                    <a:lnL w="12700" cmpd="sng">
                      <a:noFill/>
                    </a:lnL>
                    <a:lnR w="12700" cmpd="sng">
                      <a:noFill/>
                    </a:lnR>
                    <a:lnT w="3175" cap="flat" cmpd="sng" algn="ctr">
                      <a:solidFill>
                        <a:srgbClr val="373A36"/>
                      </a:solidFill>
                      <a:prstDash val="solid"/>
                      <a:round/>
                      <a:headEnd type="none" w="med" len="med"/>
                      <a:tailEnd type="none" w="med" len="med"/>
                    </a:lnT>
                    <a:lnB w="3175" cap="flat" cmpd="sng" algn="ctr">
                      <a:solidFill>
                        <a:srgbClr val="373A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39471"/>
                  </a:ext>
                </a:extLst>
              </a:tr>
            </a:tbl>
          </a:graphicData>
        </a:graphic>
      </p:graphicFrame>
      <p:sp>
        <p:nvSpPr>
          <p:cNvPr id="5" name="Title 4">
            <a:extLst>
              <a:ext uri="{FF2B5EF4-FFF2-40B4-BE49-F238E27FC236}">
                <a16:creationId xmlns:a16="http://schemas.microsoft.com/office/drawing/2014/main" id="{6AE8568C-3C3A-3F4D-99AF-4E464ECF9539}"/>
              </a:ext>
            </a:extLst>
          </p:cNvPr>
          <p:cNvSpPr>
            <a:spLocks noGrp="1"/>
          </p:cNvSpPr>
          <p:nvPr>
            <p:ph type="ctrTitle"/>
          </p:nvPr>
        </p:nvSpPr>
        <p:spPr>
          <a:xfrm>
            <a:off x="630000" y="866442"/>
            <a:ext cx="4386399" cy="1351905"/>
          </a:xfrm>
        </p:spPr>
        <p:txBody>
          <a:bodyPr anchor="t">
            <a:normAutofit/>
          </a:bodyPr>
          <a:lstStyle/>
          <a:p>
            <a:pPr algn="l"/>
            <a:r>
              <a:rPr lang="en-US" sz="4400" b="1" dirty="0">
                <a:solidFill>
                  <a:schemeClr val="accent1"/>
                </a:solidFill>
                <a:latin typeface="Proxima Nova" panose="02000506030000020004" pitchFamily="2" charset="0"/>
              </a:rPr>
              <a:t>About</a:t>
            </a:r>
            <a:br>
              <a:rPr lang="en-US" sz="4400" b="1" dirty="0">
                <a:solidFill>
                  <a:schemeClr val="accent1"/>
                </a:solidFill>
                <a:latin typeface="Proxima Nova" panose="02000506030000020004" pitchFamily="2" charset="0"/>
              </a:rPr>
            </a:br>
            <a:r>
              <a:rPr lang="en-US" sz="4400" b="1" dirty="0">
                <a:latin typeface="Proxima Nova" panose="02000506030000020004" pitchFamily="2" charset="0"/>
              </a:rPr>
              <a:t>Your Course</a:t>
            </a:r>
          </a:p>
        </p:txBody>
      </p:sp>
      <p:pic>
        <p:nvPicPr>
          <p:cNvPr id="7" name="Picture 6" descr="Logo, company name&#10;&#10;Description automatically generated">
            <a:extLst>
              <a:ext uri="{FF2B5EF4-FFF2-40B4-BE49-F238E27FC236}">
                <a16:creationId xmlns:a16="http://schemas.microsoft.com/office/drawing/2014/main" id="{08E1CF9A-320D-4947-B8DF-B7CB4931FB7F}"/>
              </a:ext>
            </a:extLst>
          </p:cNvPr>
          <p:cNvPicPr>
            <a:picLocks noChangeAspect="1"/>
          </p:cNvPicPr>
          <p:nvPr/>
        </p:nvPicPr>
        <p:blipFill>
          <a:blip r:embed="rId7"/>
          <a:stretch>
            <a:fillRect/>
          </a:stretch>
        </p:blipFill>
        <p:spPr>
          <a:xfrm>
            <a:off x="7609223" y="1274669"/>
            <a:ext cx="3342802" cy="4341302"/>
          </a:xfrm>
          <a:prstGeom prst="rect">
            <a:avLst/>
          </a:prstGeom>
        </p:spPr>
      </p:pic>
    </p:spTree>
    <p:extLst>
      <p:ext uri="{BB962C8B-B14F-4D97-AF65-F5344CB8AC3E}">
        <p14:creationId xmlns:p14="http://schemas.microsoft.com/office/powerpoint/2010/main" val="222805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735588" y="6437510"/>
            <a:ext cx="282824"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3</a:t>
            </a:fld>
            <a:endParaRPr lang="en-US" sz="1000" dirty="0">
              <a:solidFill>
                <a:srgbClr val="373A36"/>
              </a:solidFill>
              <a:latin typeface="Proxima Nova" panose="02000506030000020004" pitchFamily="2" charset="0"/>
            </a:endParaRPr>
          </a:p>
        </p:txBody>
      </p:sp>
      <p:sp>
        <p:nvSpPr>
          <p:cNvPr id="6" name="TextBox 5">
            <a:extLst>
              <a:ext uri="{FF2B5EF4-FFF2-40B4-BE49-F238E27FC236}">
                <a16:creationId xmlns:a16="http://schemas.microsoft.com/office/drawing/2014/main" id="{9F290B98-ECA1-B74F-A88B-AA184FFD0700}"/>
              </a:ext>
            </a:extLst>
          </p:cNvPr>
          <p:cNvSpPr txBox="1"/>
          <p:nvPr/>
        </p:nvSpPr>
        <p:spPr>
          <a:xfrm>
            <a:off x="630000" y="2382982"/>
            <a:ext cx="4680001" cy="1015663"/>
          </a:xfrm>
          <a:prstGeom prst="rect">
            <a:avLst/>
          </a:prstGeom>
          <a:noFill/>
        </p:spPr>
        <p:txBody>
          <a:bodyPr wrap="square" rtlCol="0">
            <a:spAutoFit/>
          </a:bodyPr>
          <a:lstStyle/>
          <a:p>
            <a:r>
              <a:rPr lang="en-CA" sz="1400" dirty="0">
                <a:latin typeface="Proxima Nova" panose="02000506030000020004" pitchFamily="2" charset="0"/>
                <a:cs typeface="Arial"/>
              </a:rPr>
              <a:t>Connect is your personalized digital learning platform that makes studying and getting work done easier and more convenient than ever.</a:t>
            </a:r>
          </a:p>
          <a:p>
            <a:endParaRPr lang="en-US" dirty="0">
              <a:latin typeface="Proxima Nova" panose="02000506030000020004" pitchFamily="2" charset="0"/>
            </a:endParaRPr>
          </a:p>
        </p:txBody>
      </p:sp>
      <p:pic>
        <p:nvPicPr>
          <p:cNvPr id="8" name="Picture 7" descr="A group of students sitting at a table looking at a computer.">
            <a:extLst>
              <a:ext uri="{FF2B5EF4-FFF2-40B4-BE49-F238E27FC236}">
                <a16:creationId xmlns:a16="http://schemas.microsoft.com/office/drawing/2014/main" id="{8F847E6C-CD15-6041-A153-FB9E107DD7D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81998" y="0"/>
            <a:ext cx="4680001" cy="6858000"/>
          </a:xfrm>
          <a:prstGeom prst="rect">
            <a:avLst/>
          </a:prstGeom>
        </p:spPr>
      </p:pic>
      <p:sp>
        <p:nvSpPr>
          <p:cNvPr id="24" name="TextBox 23">
            <a:extLst>
              <a:ext uri="{FF2B5EF4-FFF2-40B4-BE49-F238E27FC236}">
                <a16:creationId xmlns:a16="http://schemas.microsoft.com/office/drawing/2014/main" id="{93D264CF-38AC-2649-8ED2-26F1FCD17685}"/>
              </a:ext>
            </a:extLst>
          </p:cNvPr>
          <p:cNvSpPr txBox="1"/>
          <p:nvPr/>
        </p:nvSpPr>
        <p:spPr>
          <a:xfrm>
            <a:off x="797318" y="4043105"/>
            <a:ext cx="1938351" cy="646331"/>
          </a:xfrm>
          <a:prstGeom prst="rect">
            <a:avLst/>
          </a:prstGeom>
          <a:noFill/>
        </p:spPr>
        <p:txBody>
          <a:bodyPr wrap="none" rtlCol="0" anchor="t">
            <a:spAutoFit/>
          </a:bodyPr>
          <a:lstStyle/>
          <a:p>
            <a:r>
              <a:rPr lang="en-US" sz="1200" dirty="0">
                <a:latin typeface="Proxima Nova" panose="02000506030000020004" pitchFamily="2" charset="0"/>
              </a:rPr>
              <a:t>Maximize your study time </a:t>
            </a:r>
          </a:p>
          <a:p>
            <a:r>
              <a:rPr lang="en-US" sz="1200" dirty="0">
                <a:latin typeface="Proxima Nova" panose="02000506030000020004" pitchFamily="2" charset="0"/>
              </a:rPr>
              <a:t>with a personalized </a:t>
            </a:r>
            <a:br>
              <a:rPr lang="en-US" sz="1200" dirty="0">
                <a:latin typeface="Proxima Nova" panose="02000506030000020004" pitchFamily="2" charset="0"/>
              </a:rPr>
            </a:br>
            <a:r>
              <a:rPr lang="en-US" sz="1200" dirty="0">
                <a:latin typeface="Proxima Nova" panose="02000506030000020004" pitchFamily="2" charset="0"/>
              </a:rPr>
              <a:t>learning path.</a:t>
            </a:r>
          </a:p>
        </p:txBody>
      </p:sp>
      <p:sp>
        <p:nvSpPr>
          <p:cNvPr id="26" name="TextBox 25">
            <a:extLst>
              <a:ext uri="{FF2B5EF4-FFF2-40B4-BE49-F238E27FC236}">
                <a16:creationId xmlns:a16="http://schemas.microsoft.com/office/drawing/2014/main" id="{98268044-5FD4-1F44-9D7F-231740DBF1A1}"/>
              </a:ext>
            </a:extLst>
          </p:cNvPr>
          <p:cNvSpPr txBox="1"/>
          <p:nvPr/>
        </p:nvSpPr>
        <p:spPr>
          <a:xfrm>
            <a:off x="2906547" y="4030633"/>
            <a:ext cx="2169184" cy="646331"/>
          </a:xfrm>
          <a:prstGeom prst="rect">
            <a:avLst/>
          </a:prstGeom>
          <a:noFill/>
        </p:spPr>
        <p:txBody>
          <a:bodyPr wrap="none" rtlCol="0">
            <a:spAutoFit/>
          </a:bodyPr>
          <a:lstStyle/>
          <a:p>
            <a:r>
              <a:rPr lang="en-US" sz="1200" dirty="0">
                <a:latin typeface="Proxima Nova" panose="02000506030000020004" pitchFamily="2" charset="0"/>
              </a:rPr>
              <a:t>Save time – access </a:t>
            </a:r>
          </a:p>
          <a:p>
            <a:r>
              <a:rPr lang="en-US" sz="1200" dirty="0">
                <a:latin typeface="Proxima Nova" panose="02000506030000020004" pitchFamily="2" charset="0"/>
              </a:rPr>
              <a:t>assignments &amp; learning tools </a:t>
            </a:r>
            <a:br>
              <a:rPr lang="en-US" sz="1200" dirty="0">
                <a:latin typeface="Proxima Nova" panose="02000506030000020004" pitchFamily="2" charset="0"/>
              </a:rPr>
            </a:br>
            <a:r>
              <a:rPr lang="en-US" sz="1200" dirty="0">
                <a:latin typeface="Proxima Nova" panose="02000506030000020004" pitchFamily="2" charset="0"/>
              </a:rPr>
              <a:t>in one place.</a:t>
            </a:r>
          </a:p>
        </p:txBody>
      </p:sp>
      <p:sp>
        <p:nvSpPr>
          <p:cNvPr id="27" name="TextBox 26" descr="McGraw Hill Connect Overview">
            <a:extLst>
              <a:ext uri="{FF2B5EF4-FFF2-40B4-BE49-F238E27FC236}">
                <a16:creationId xmlns:a16="http://schemas.microsoft.com/office/drawing/2014/main" id="{EB9EEA70-3F7C-5F43-92C5-2511E3851DFA}"/>
              </a:ext>
            </a:extLst>
          </p:cNvPr>
          <p:cNvSpPr txBox="1"/>
          <p:nvPr/>
        </p:nvSpPr>
        <p:spPr>
          <a:xfrm>
            <a:off x="797317" y="5641817"/>
            <a:ext cx="1938351" cy="461665"/>
          </a:xfrm>
          <a:prstGeom prst="rect">
            <a:avLst/>
          </a:prstGeom>
          <a:noFill/>
        </p:spPr>
        <p:txBody>
          <a:bodyPr wrap="square" rtlCol="0" anchor="t">
            <a:spAutoFit/>
          </a:bodyPr>
          <a:lstStyle/>
          <a:p>
            <a:r>
              <a:rPr lang="en-US" sz="1200" dirty="0">
                <a:latin typeface="Proxima Nova" panose="02000506030000020004" pitchFamily="2" charset="0"/>
              </a:rPr>
              <a:t>Achieve better grades &amp; track your progress.</a:t>
            </a:r>
          </a:p>
        </p:txBody>
      </p:sp>
      <p:sp>
        <p:nvSpPr>
          <p:cNvPr id="28" name="TextBox 27">
            <a:extLst>
              <a:ext uri="{FF2B5EF4-FFF2-40B4-BE49-F238E27FC236}">
                <a16:creationId xmlns:a16="http://schemas.microsoft.com/office/drawing/2014/main" id="{2D94652D-C81A-044F-8B3E-B964BA33BAAB}"/>
              </a:ext>
            </a:extLst>
          </p:cNvPr>
          <p:cNvSpPr txBox="1"/>
          <p:nvPr/>
        </p:nvSpPr>
        <p:spPr>
          <a:xfrm>
            <a:off x="2905874" y="5602484"/>
            <a:ext cx="2708042" cy="461665"/>
          </a:xfrm>
          <a:prstGeom prst="rect">
            <a:avLst/>
          </a:prstGeom>
          <a:noFill/>
        </p:spPr>
        <p:txBody>
          <a:bodyPr wrap="square" rtlCol="0">
            <a:spAutoFit/>
          </a:bodyPr>
          <a:lstStyle/>
          <a:p>
            <a:r>
              <a:rPr lang="en-US" sz="1200" dirty="0">
                <a:latin typeface="Proxima Nova" panose="02000506030000020004" pitchFamily="2" charset="0"/>
              </a:rPr>
              <a:t>Learn online or offline, </a:t>
            </a:r>
            <a:br>
              <a:rPr lang="en-US" sz="1200" dirty="0">
                <a:latin typeface="Proxima Nova" panose="02000506030000020004" pitchFamily="2" charset="0"/>
              </a:rPr>
            </a:br>
            <a:r>
              <a:rPr lang="en-US" sz="1200" dirty="0">
                <a:latin typeface="Proxima Nova" panose="02000506030000020004" pitchFamily="2" charset="0"/>
              </a:rPr>
              <a:t>anytime, anywhere.</a:t>
            </a:r>
          </a:p>
        </p:txBody>
      </p:sp>
      <p:sp>
        <p:nvSpPr>
          <p:cNvPr id="10" name="Rectangle 9">
            <a:extLst>
              <a:ext uri="{FF2B5EF4-FFF2-40B4-BE49-F238E27FC236}">
                <a16:creationId xmlns:a16="http://schemas.microsoft.com/office/drawing/2014/main" id="{CEC5FF52-0A7B-1E44-B0DB-2FC531EF2CB9}"/>
              </a:ext>
              <a:ext uri="{C183D7F6-B498-43B3-948B-1728B52AA6E4}">
                <adec:decorative xmlns:adec="http://schemas.microsoft.com/office/drawing/2017/decorative" val="1"/>
              </a:ext>
            </a:extLst>
          </p:cNvPr>
          <p:cNvSpPr/>
          <p:nvPr/>
        </p:nvSpPr>
        <p:spPr>
          <a:xfrm>
            <a:off x="6881997" y="213463"/>
            <a:ext cx="2167266" cy="7112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McGraw Hill Connect Logo">
            <a:extLst>
              <a:ext uri="{FF2B5EF4-FFF2-40B4-BE49-F238E27FC236}">
                <a16:creationId xmlns:a16="http://schemas.microsoft.com/office/drawing/2014/main" id="{E3C97560-4AFA-C541-9858-89F9FD837D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2180" y="348874"/>
            <a:ext cx="1866900" cy="444500"/>
          </a:xfrm>
          <a:prstGeom prst="rect">
            <a:avLst/>
          </a:prstGeom>
        </p:spPr>
      </p:pic>
      <p:pic>
        <p:nvPicPr>
          <p:cNvPr id="11" name="Picture 10" descr="Graduation cap with cursor icon">
            <a:extLst>
              <a:ext uri="{FF2B5EF4-FFF2-40B4-BE49-F238E27FC236}">
                <a16:creationId xmlns:a16="http://schemas.microsoft.com/office/drawing/2014/main" id="{4D187F8C-594E-734B-9D30-AAF0FDAA2AD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81789" y="3293919"/>
            <a:ext cx="540000" cy="540000"/>
          </a:xfrm>
          <a:prstGeom prst="rect">
            <a:avLst/>
          </a:prstGeom>
        </p:spPr>
      </p:pic>
      <p:pic>
        <p:nvPicPr>
          <p:cNvPr id="12" name="Picture 11" descr="Checklist on a desktop computer">
            <a:extLst>
              <a:ext uri="{FF2B5EF4-FFF2-40B4-BE49-F238E27FC236}">
                <a16:creationId xmlns:a16="http://schemas.microsoft.com/office/drawing/2014/main" id="{B29A9E42-D6D8-8C4E-90A6-B73FDED965B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086243" y="3324857"/>
            <a:ext cx="540000" cy="493594"/>
          </a:xfrm>
          <a:prstGeom prst="rect">
            <a:avLst/>
          </a:prstGeom>
        </p:spPr>
      </p:pic>
      <p:pic>
        <p:nvPicPr>
          <p:cNvPr id="13" name="Picture 12" descr="Achievement certificate">
            <a:extLst>
              <a:ext uri="{FF2B5EF4-FFF2-40B4-BE49-F238E27FC236}">
                <a16:creationId xmlns:a16="http://schemas.microsoft.com/office/drawing/2014/main" id="{A7F6D6B0-79D8-ED4E-AD7D-46841A9412D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81789" y="4868386"/>
            <a:ext cx="540000" cy="564245"/>
          </a:xfrm>
          <a:prstGeom prst="rect">
            <a:avLst/>
          </a:prstGeom>
        </p:spPr>
      </p:pic>
      <p:pic>
        <p:nvPicPr>
          <p:cNvPr id="15" name="Picture 14" descr="Products hosted in the cloud">
            <a:extLst>
              <a:ext uri="{FF2B5EF4-FFF2-40B4-BE49-F238E27FC236}">
                <a16:creationId xmlns:a16="http://schemas.microsoft.com/office/drawing/2014/main" id="{024856CB-AD17-7540-B16B-8EDBA469D14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086243" y="4884549"/>
            <a:ext cx="540000" cy="540000"/>
          </a:xfrm>
          <a:prstGeom prst="rect">
            <a:avLst/>
          </a:prstGeom>
        </p:spPr>
      </p:pic>
      <p:sp>
        <p:nvSpPr>
          <p:cNvPr id="5" name="Title 4">
            <a:extLst>
              <a:ext uri="{FF2B5EF4-FFF2-40B4-BE49-F238E27FC236}">
                <a16:creationId xmlns:a16="http://schemas.microsoft.com/office/drawing/2014/main" id="{C9F17661-E9E5-DF47-AACC-5C672E9B8279}"/>
              </a:ext>
            </a:extLst>
          </p:cNvPr>
          <p:cNvSpPr>
            <a:spLocks noGrp="1"/>
          </p:cNvSpPr>
          <p:nvPr>
            <p:ph type="ctrTitle"/>
          </p:nvPr>
        </p:nvSpPr>
        <p:spPr>
          <a:xfrm>
            <a:off x="630000" y="879579"/>
            <a:ext cx="2790159" cy="1394407"/>
          </a:xfrm>
        </p:spPr>
        <p:txBody>
          <a:bodyPr anchor="t">
            <a:normAutofit/>
          </a:bodyPr>
          <a:lstStyle/>
          <a:p>
            <a:pPr algn="l"/>
            <a:r>
              <a:rPr lang="en-US" sz="4400" b="1" dirty="0">
                <a:solidFill>
                  <a:schemeClr val="accent1"/>
                </a:solidFill>
                <a:latin typeface="Proxima Nova" panose="02000506030000020004" pitchFamily="2" charset="0"/>
              </a:rPr>
              <a:t>Why</a:t>
            </a:r>
            <a:br>
              <a:rPr lang="en-US" sz="4400" b="1" dirty="0">
                <a:solidFill>
                  <a:schemeClr val="accent1"/>
                </a:solidFill>
                <a:latin typeface="Proxima Nova" panose="02000506030000020004" pitchFamily="2" charset="0"/>
              </a:rPr>
            </a:br>
            <a:r>
              <a:rPr lang="en-US" sz="4400" b="1" dirty="0">
                <a:latin typeface="Proxima Nova" panose="02000506030000020004" pitchFamily="2" charset="0"/>
              </a:rPr>
              <a:t>Connect?</a:t>
            </a:r>
          </a:p>
        </p:txBody>
      </p:sp>
    </p:spTree>
    <p:extLst>
      <p:ext uri="{BB962C8B-B14F-4D97-AF65-F5344CB8AC3E}">
        <p14:creationId xmlns:p14="http://schemas.microsoft.com/office/powerpoint/2010/main" val="233422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735588" y="6437510"/>
            <a:ext cx="282824"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4</a:t>
            </a:fld>
            <a:endParaRPr lang="en-US" sz="1000" dirty="0">
              <a:solidFill>
                <a:srgbClr val="373A36"/>
              </a:solidFill>
              <a:latin typeface="Proxima Nova" panose="02000506030000020004" pitchFamily="2" charset="0"/>
            </a:endParaRPr>
          </a:p>
        </p:txBody>
      </p:sp>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sp>
        <p:nvSpPr>
          <p:cNvPr id="21" name="Rectangle 20">
            <a:extLst>
              <a:ext uri="{FF2B5EF4-FFF2-40B4-BE49-F238E27FC236}">
                <a16:creationId xmlns:a16="http://schemas.microsoft.com/office/drawing/2014/main" id="{04A56005-41E7-414C-ACCC-F5E71499CCF6}"/>
              </a:ext>
              <a:ext uri="{C183D7F6-B498-43B3-948B-1728B52AA6E4}">
                <adec:decorative xmlns:adec="http://schemas.microsoft.com/office/drawing/2017/decorative" val="1"/>
              </a:ext>
            </a:extLst>
          </p:cNvPr>
          <p:cNvSpPr/>
          <p:nvPr/>
        </p:nvSpPr>
        <p:spPr>
          <a:xfrm>
            <a:off x="2369126" y="6018906"/>
            <a:ext cx="285749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AA7777-652A-444C-B771-CEFD6F740CE9}"/>
              </a:ext>
              <a:ext uri="{C183D7F6-B498-43B3-948B-1728B52AA6E4}">
                <adec:decorative xmlns:adec="http://schemas.microsoft.com/office/drawing/2017/decorative" val="1"/>
              </a:ext>
            </a:extLst>
          </p:cNvPr>
          <p:cNvSpPr/>
          <p:nvPr/>
        </p:nvSpPr>
        <p:spPr>
          <a:xfrm>
            <a:off x="8323783" y="2456843"/>
            <a:ext cx="2857500" cy="3596679"/>
          </a:xfrm>
          <a:prstGeom prst="rect">
            <a:avLst/>
          </a:prstGeom>
          <a:solidFill>
            <a:schemeClr val="bg1"/>
          </a:solidFill>
          <a:ln>
            <a:noFill/>
          </a:ln>
          <a:effectLst>
            <a:outerShdw blurRad="1193800" sx="52000" sy="5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3BC4D4-7A3B-394E-BCF4-348F4F02FFB0}"/>
              </a:ext>
              <a:ext uri="{C183D7F6-B498-43B3-948B-1728B52AA6E4}">
                <adec:decorative xmlns:adec="http://schemas.microsoft.com/office/drawing/2017/decorative" val="1"/>
              </a:ext>
            </a:extLst>
          </p:cNvPr>
          <p:cNvSpPr/>
          <p:nvPr/>
        </p:nvSpPr>
        <p:spPr>
          <a:xfrm>
            <a:off x="8410872" y="6064625"/>
            <a:ext cx="285749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7CF686-B467-9445-ACFA-9A1E7470D364}"/>
              </a:ext>
              <a:ext uri="{C183D7F6-B498-43B3-948B-1728B52AA6E4}">
                <adec:decorative xmlns:adec="http://schemas.microsoft.com/office/drawing/2017/decorative" val="0"/>
              </a:ext>
            </a:extLst>
          </p:cNvPr>
          <p:cNvSpPr/>
          <p:nvPr/>
        </p:nvSpPr>
        <p:spPr>
          <a:xfrm>
            <a:off x="8410872" y="2467947"/>
            <a:ext cx="2857499" cy="417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Proxima Nova" panose="02000506030000020004" pitchFamily="2" charset="0"/>
              </a:rPr>
              <a:t>Connect Online Access</a:t>
            </a:r>
          </a:p>
        </p:txBody>
      </p:sp>
      <p:sp>
        <p:nvSpPr>
          <p:cNvPr id="24" name="TextBox 23">
            <a:extLst>
              <a:ext uri="{FF2B5EF4-FFF2-40B4-BE49-F238E27FC236}">
                <a16:creationId xmlns:a16="http://schemas.microsoft.com/office/drawing/2014/main" id="{43F6DD51-7B22-714B-BA5A-37E8311F3FDE}"/>
              </a:ext>
            </a:extLst>
          </p:cNvPr>
          <p:cNvSpPr txBox="1"/>
          <p:nvPr/>
        </p:nvSpPr>
        <p:spPr>
          <a:xfrm>
            <a:off x="8556045" y="3034444"/>
            <a:ext cx="2533654" cy="2677656"/>
          </a:xfrm>
          <a:prstGeom prst="rect">
            <a:avLst/>
          </a:prstGeom>
          <a:noFill/>
        </p:spPr>
        <p:txBody>
          <a:bodyPr wrap="square" rtlCol="0">
            <a:spAutoFit/>
          </a:bodyPr>
          <a:lstStyle/>
          <a:p>
            <a:r>
              <a:rPr lang="en-CA" sz="1200" b="1" dirty="0">
                <a:latin typeface="Proxima Nova" panose="02000506030000020004" pitchFamily="2" charset="0"/>
                <a:hlinkClick r:id="rId3"/>
              </a:rPr>
              <a:t>Available through course URL</a:t>
            </a:r>
            <a:endParaRPr lang="en-CA" sz="1200" b="1" dirty="0">
              <a:latin typeface="Proxima Nova" panose="02000506030000020004" pitchFamily="2" charset="0"/>
            </a:endParaRPr>
          </a:p>
          <a:p>
            <a:r>
              <a:rPr lang="en-CA" sz="1200" b="1" dirty="0">
                <a:latin typeface="Proxima Nova" panose="02000506030000020004" pitchFamily="2" charset="0"/>
              </a:rPr>
              <a:t>               or through</a:t>
            </a:r>
          </a:p>
          <a:p>
            <a:r>
              <a:rPr lang="en-CA" sz="1200" b="1" dirty="0">
                <a:latin typeface="Proxima Nova" panose="02000506030000020004" pitchFamily="2" charset="0"/>
              </a:rPr>
              <a:t>         </a:t>
            </a:r>
            <a:r>
              <a:rPr lang="en-CA" sz="1200" b="1" dirty="0">
                <a:latin typeface="Proxima Nova" panose="02000506030000020004" pitchFamily="2" charset="0"/>
                <a:hlinkClick r:id="rId4"/>
              </a:rPr>
              <a:t>Windsor Bookstore</a:t>
            </a:r>
            <a:endParaRPr lang="en-CA" sz="1200" b="1" dirty="0">
              <a:latin typeface="Proxima Nova" panose="02000506030000020004" pitchFamily="2" charset="0"/>
            </a:endParaRPr>
          </a:p>
          <a:p>
            <a:endParaRPr lang="en-CA" sz="1200" dirty="0">
              <a:latin typeface="Proxima Nova" panose="02000506030000020004" pitchFamily="2" charset="0"/>
            </a:endParaRPr>
          </a:p>
          <a:p>
            <a:endParaRPr lang="en-CA" sz="1000" dirty="0">
              <a:latin typeface="Proxima Nova" panose="02000506030000020004" pitchFamily="2" charset="0"/>
            </a:endParaRPr>
          </a:p>
          <a:p>
            <a:r>
              <a:rPr lang="en-CA" sz="1000" dirty="0">
                <a:latin typeface="Proxima Nova" panose="02000506030000020004" pitchFamily="2" charset="0"/>
              </a:rPr>
              <a:t>Receive instant access to:</a:t>
            </a:r>
          </a:p>
          <a:p>
            <a:endParaRPr lang="en-CA" sz="1000" dirty="0">
              <a:latin typeface="Proxima Nova" panose="02000506030000020004" pitchFamily="2" charset="0"/>
            </a:endParaRPr>
          </a:p>
          <a:p>
            <a:pPr marL="171450" indent="-171450">
              <a:buFont typeface="Arial" panose="020B0604020202020204" pitchFamily="34" charset="0"/>
              <a:buChar char="•"/>
            </a:pPr>
            <a:r>
              <a:rPr lang="en-CA" sz="1000" dirty="0">
                <a:latin typeface="Proxima Nova" panose="02000506030000020004" pitchFamily="2" charset="0"/>
              </a:rPr>
              <a:t>eBook, homework and adaptive assignments, and study resources</a:t>
            </a:r>
          </a:p>
          <a:p>
            <a:pPr marL="171450" indent="-171450">
              <a:buFont typeface="Arial" panose="020B0604020202020204" pitchFamily="34" charset="0"/>
              <a:buChar char="•"/>
            </a:pPr>
            <a:r>
              <a:rPr lang="en-CA" sz="1000" dirty="0">
                <a:latin typeface="Proxima Nova" panose="02000506030000020004" pitchFamily="2" charset="0"/>
              </a:rPr>
              <a:t>Personalize your learning, save time completing homework, and maximize your course grade</a:t>
            </a:r>
          </a:p>
          <a:p>
            <a:pPr marL="171450" indent="-171450">
              <a:buFont typeface="Arial" panose="020B0604020202020204" pitchFamily="34" charset="0"/>
              <a:buChar char="•"/>
            </a:pPr>
            <a:r>
              <a:rPr lang="en-CA" sz="1000" dirty="0">
                <a:latin typeface="Proxima Nova" panose="02000506030000020004" pitchFamily="2" charset="0"/>
              </a:rPr>
              <a:t>Download the free </a:t>
            </a:r>
            <a:r>
              <a:rPr lang="en-CA" sz="1000" dirty="0" err="1">
                <a:latin typeface="Proxima Nova" panose="02000506030000020004" pitchFamily="2" charset="0"/>
              </a:rPr>
              <a:t>ReadAnywhere</a:t>
            </a:r>
            <a:r>
              <a:rPr lang="en-CA" sz="1000" dirty="0">
                <a:latin typeface="Proxima Nova" panose="02000506030000020004" pitchFamily="2" charset="0"/>
              </a:rPr>
              <a:t> App for offline access to eBook and resources</a:t>
            </a:r>
          </a:p>
          <a:p>
            <a:endParaRPr lang="en-US" sz="1000" dirty="0"/>
          </a:p>
        </p:txBody>
      </p:sp>
      <p:sp>
        <p:nvSpPr>
          <p:cNvPr id="4" name="Rectangle 3">
            <a:extLst>
              <a:ext uri="{FF2B5EF4-FFF2-40B4-BE49-F238E27FC236}">
                <a16:creationId xmlns:a16="http://schemas.microsoft.com/office/drawing/2014/main" id="{A811F8E2-191A-C34F-B2DF-399CDF2E9AF3}"/>
              </a:ext>
              <a:ext uri="{C183D7F6-B498-43B3-948B-1728B52AA6E4}">
                <adec:decorative xmlns:adec="http://schemas.microsoft.com/office/drawing/2017/decorative" val="1"/>
              </a:ext>
            </a:extLst>
          </p:cNvPr>
          <p:cNvSpPr/>
          <p:nvPr/>
        </p:nvSpPr>
        <p:spPr>
          <a:xfrm>
            <a:off x="2369128" y="2490153"/>
            <a:ext cx="2857500" cy="3574473"/>
          </a:xfrm>
          <a:prstGeom prst="rect">
            <a:avLst/>
          </a:prstGeom>
          <a:solidFill>
            <a:schemeClr val="bg1"/>
          </a:solidFill>
          <a:ln>
            <a:noFill/>
          </a:ln>
          <a:effectLst>
            <a:outerShdw blurRad="1193800" sx="52000" sy="5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24B0DC-6C6B-174C-BF0A-E27384DF2334}"/>
              </a:ext>
            </a:extLst>
          </p:cNvPr>
          <p:cNvSpPr txBox="1"/>
          <p:nvPr/>
        </p:nvSpPr>
        <p:spPr>
          <a:xfrm>
            <a:off x="2531050" y="3034444"/>
            <a:ext cx="2533654" cy="2677656"/>
          </a:xfrm>
          <a:prstGeom prst="rect">
            <a:avLst/>
          </a:prstGeom>
          <a:noFill/>
        </p:spPr>
        <p:txBody>
          <a:bodyPr wrap="square" rtlCol="0">
            <a:spAutoFit/>
          </a:bodyPr>
          <a:lstStyle/>
          <a:p>
            <a:r>
              <a:rPr lang="en-CA" sz="1200" b="1" dirty="0">
                <a:latin typeface="Proxima Nova" panose="02000506030000020004" pitchFamily="2" charset="0"/>
                <a:hlinkClick r:id="rId3"/>
              </a:rPr>
              <a:t> Available through course URL</a:t>
            </a:r>
            <a:endParaRPr lang="en-CA" sz="1200" b="1" dirty="0">
              <a:latin typeface="Proxima Nova" panose="02000506030000020004" pitchFamily="2" charset="0"/>
            </a:endParaRPr>
          </a:p>
          <a:p>
            <a:r>
              <a:rPr lang="en-CA" sz="1200" b="1" dirty="0">
                <a:latin typeface="Proxima Nova" panose="02000506030000020004" pitchFamily="2" charset="0"/>
              </a:rPr>
              <a:t>                    or through</a:t>
            </a:r>
          </a:p>
          <a:p>
            <a:r>
              <a:rPr lang="en-CA" sz="1200" b="1" dirty="0">
                <a:latin typeface="Proxima Nova" panose="02000506030000020004" pitchFamily="2" charset="0"/>
              </a:rPr>
              <a:t>            </a:t>
            </a:r>
            <a:r>
              <a:rPr lang="en-CA" sz="1200" b="1" dirty="0">
                <a:latin typeface="Proxima Nova" panose="02000506030000020004" pitchFamily="2" charset="0"/>
                <a:hlinkClick r:id="rId4"/>
              </a:rPr>
              <a:t>Windsor Bookstore</a:t>
            </a:r>
            <a:endParaRPr lang="en-CA" sz="1200" b="1" dirty="0">
              <a:latin typeface="Proxima Nova" panose="02000506030000020004" pitchFamily="2" charset="0"/>
            </a:endParaRPr>
          </a:p>
          <a:p>
            <a:endParaRPr lang="en-CA" sz="1200" dirty="0">
              <a:latin typeface="Proxima Nova" panose="02000506030000020004" pitchFamily="2" charset="0"/>
            </a:endParaRPr>
          </a:p>
          <a:p>
            <a:endParaRPr lang="en-CA" sz="1000" dirty="0">
              <a:latin typeface="Proxima Nova" panose="02000506030000020004" pitchFamily="2" charset="0"/>
            </a:endParaRPr>
          </a:p>
          <a:p>
            <a:r>
              <a:rPr lang="en-CA" sz="1000" dirty="0">
                <a:latin typeface="Proxima Nova" panose="02000506030000020004" pitchFamily="2" charset="0"/>
              </a:rPr>
              <a:t>Receive instant access to:</a:t>
            </a:r>
          </a:p>
          <a:p>
            <a:endParaRPr lang="en-CA" sz="1000" dirty="0">
              <a:latin typeface="Proxima Nova" panose="02000506030000020004" pitchFamily="2" charset="0"/>
            </a:endParaRPr>
          </a:p>
          <a:p>
            <a:pPr marL="171450" indent="-171450">
              <a:buFont typeface="Arial" panose="020B0604020202020204" pitchFamily="34" charset="0"/>
              <a:buChar char="•"/>
            </a:pPr>
            <a:r>
              <a:rPr lang="en-CA" sz="1000" dirty="0">
                <a:latin typeface="Proxima Nova" panose="02000506030000020004" pitchFamily="2" charset="0"/>
              </a:rPr>
              <a:t>eBook, homework and adaptive assignments, and study resources</a:t>
            </a:r>
          </a:p>
          <a:p>
            <a:pPr marL="171450" indent="-171450">
              <a:buFont typeface="Arial" panose="020B0604020202020204" pitchFamily="34" charset="0"/>
              <a:buChar char="•"/>
            </a:pPr>
            <a:r>
              <a:rPr lang="en-CA" sz="1000" dirty="0">
                <a:latin typeface="Proxima Nova" panose="02000506030000020004" pitchFamily="2" charset="0"/>
              </a:rPr>
              <a:t>Personalize your learning, save time completing homework, and maximize your course grade</a:t>
            </a:r>
          </a:p>
          <a:p>
            <a:pPr marL="171450" indent="-171450">
              <a:buFont typeface="Arial" panose="020B0604020202020204" pitchFamily="34" charset="0"/>
              <a:buChar char="•"/>
            </a:pPr>
            <a:r>
              <a:rPr lang="en-CA" sz="1000" dirty="0">
                <a:latin typeface="Proxima Nova" panose="02000506030000020004" pitchFamily="2" charset="0"/>
              </a:rPr>
              <a:t>Download the free </a:t>
            </a:r>
            <a:r>
              <a:rPr lang="en-CA" sz="1000" dirty="0" err="1">
                <a:latin typeface="Proxima Nova" panose="02000506030000020004" pitchFamily="2" charset="0"/>
              </a:rPr>
              <a:t>ReadAnywhere</a:t>
            </a:r>
            <a:r>
              <a:rPr lang="en-CA" sz="1000" dirty="0">
                <a:latin typeface="Proxima Nova" panose="02000506030000020004" pitchFamily="2" charset="0"/>
              </a:rPr>
              <a:t> App for offline access to eBook and resources</a:t>
            </a:r>
          </a:p>
          <a:p>
            <a:endParaRPr lang="en-US" sz="1000" dirty="0">
              <a:latin typeface="Proxima Nova" panose="02000506030000020004" pitchFamily="2" charset="0"/>
            </a:endParaRPr>
          </a:p>
        </p:txBody>
      </p:sp>
      <p:sp>
        <p:nvSpPr>
          <p:cNvPr id="18" name="Rectangle 17">
            <a:extLst>
              <a:ext uri="{FF2B5EF4-FFF2-40B4-BE49-F238E27FC236}">
                <a16:creationId xmlns:a16="http://schemas.microsoft.com/office/drawing/2014/main" id="{F4404CFD-9A44-7E4B-913C-EF79732E45AA}"/>
              </a:ext>
              <a:ext uri="{C183D7F6-B498-43B3-948B-1728B52AA6E4}">
                <adec:decorative xmlns:adec="http://schemas.microsoft.com/office/drawing/2017/decorative" val="0"/>
              </a:ext>
            </a:extLst>
          </p:cNvPr>
          <p:cNvSpPr/>
          <p:nvPr/>
        </p:nvSpPr>
        <p:spPr>
          <a:xfrm>
            <a:off x="2369126" y="2482215"/>
            <a:ext cx="2857499" cy="4172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Proxima Nova" panose="02000506030000020004" pitchFamily="2" charset="0"/>
              </a:rPr>
              <a:t>Connect Online Access</a:t>
            </a:r>
          </a:p>
        </p:txBody>
      </p:sp>
      <p:pic>
        <p:nvPicPr>
          <p:cNvPr id="7" name="Picture 6" descr="Student with laptop looking confidently at the camera.">
            <a:extLst>
              <a:ext uri="{FF2B5EF4-FFF2-40B4-BE49-F238E27FC236}">
                <a16:creationId xmlns:a16="http://schemas.microsoft.com/office/drawing/2014/main" id="{DD9DAEF2-BEA7-5549-AD78-848E3BF092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2467947"/>
            <a:ext cx="2078183" cy="3574473"/>
          </a:xfrm>
          <a:prstGeom prst="rect">
            <a:avLst/>
          </a:prstGeom>
        </p:spPr>
      </p:pic>
      <p:sp>
        <p:nvSpPr>
          <p:cNvPr id="12" name="TextBox 11">
            <a:extLst>
              <a:ext uri="{FF2B5EF4-FFF2-40B4-BE49-F238E27FC236}">
                <a16:creationId xmlns:a16="http://schemas.microsoft.com/office/drawing/2014/main" id="{789A53D5-91DE-BE40-A6E1-DA39195D999A}"/>
              </a:ext>
            </a:extLst>
          </p:cNvPr>
          <p:cNvSpPr txBox="1"/>
          <p:nvPr/>
        </p:nvSpPr>
        <p:spPr>
          <a:xfrm>
            <a:off x="5771886" y="2465300"/>
            <a:ext cx="2093722" cy="1600438"/>
          </a:xfrm>
          <a:prstGeom prst="rect">
            <a:avLst/>
          </a:prstGeom>
          <a:noFill/>
        </p:spPr>
        <p:txBody>
          <a:bodyPr wrap="square" rtlCol="0">
            <a:spAutoFit/>
          </a:bodyPr>
          <a:lstStyle/>
          <a:p>
            <a:r>
              <a:rPr lang="en-CA" sz="1400" dirty="0">
                <a:latin typeface="Proxima Nova" panose="02000506030000020004" pitchFamily="2" charset="0"/>
              </a:rPr>
              <a:t>McGraw Hill offers a variety of purchase options so you can choose the flexible course materials that suit your learning style.</a:t>
            </a:r>
            <a:endParaRPr lang="en-US" sz="1400" dirty="0">
              <a:latin typeface="Proxima Nova" panose="02000506030000020004" pitchFamily="2" charset="0"/>
            </a:endParaRPr>
          </a:p>
        </p:txBody>
      </p:sp>
      <p:sp>
        <p:nvSpPr>
          <p:cNvPr id="3" name="Title 2">
            <a:extLst>
              <a:ext uri="{FF2B5EF4-FFF2-40B4-BE49-F238E27FC236}">
                <a16:creationId xmlns:a16="http://schemas.microsoft.com/office/drawing/2014/main" id="{BD158338-E8E1-9147-A22F-CAD06AFA074E}"/>
              </a:ext>
            </a:extLst>
          </p:cNvPr>
          <p:cNvSpPr>
            <a:spLocks noGrp="1"/>
          </p:cNvSpPr>
          <p:nvPr>
            <p:ph type="ctrTitle"/>
          </p:nvPr>
        </p:nvSpPr>
        <p:spPr>
          <a:xfrm>
            <a:off x="548640" y="509077"/>
            <a:ext cx="10541059" cy="1408238"/>
          </a:xfrm>
        </p:spPr>
        <p:txBody>
          <a:bodyPr anchor="t">
            <a:normAutofit fontScale="90000"/>
          </a:bodyPr>
          <a:lstStyle/>
          <a:p>
            <a:pPr rtl="0" eaLnBrk="1" latinLnBrk="0" hangingPunct="1"/>
            <a:r>
              <a:rPr lang="en-US" sz="4000" b="1" kern="1200" dirty="0">
                <a:solidFill>
                  <a:srgbClr val="E21A23"/>
                </a:solidFill>
                <a:effectLst/>
                <a:latin typeface="Proxima Nova" panose="02000506030000020004" pitchFamily="2" charset="0"/>
                <a:ea typeface="+mn-ea"/>
                <a:cs typeface="+mn-cs"/>
              </a:rPr>
              <a:t>Purchase </a:t>
            </a:r>
            <a:r>
              <a:rPr lang="en-US" sz="4000" b="1" kern="1200" dirty="0">
                <a:solidFill>
                  <a:srgbClr val="373A36"/>
                </a:solidFill>
                <a:effectLst/>
                <a:latin typeface="Proxima Nova" panose="02000506030000020004" pitchFamily="2" charset="0"/>
                <a:ea typeface="+mn-ea"/>
                <a:cs typeface="+mn-cs"/>
              </a:rPr>
              <a:t>Options</a:t>
            </a:r>
            <a:br>
              <a:rPr lang="en-CA" dirty="0"/>
            </a:br>
            <a:endParaRPr lang="en-US" dirty="0"/>
          </a:p>
        </p:txBody>
      </p:sp>
    </p:spTree>
    <p:extLst>
      <p:ext uri="{BB962C8B-B14F-4D97-AF65-F5344CB8AC3E}">
        <p14:creationId xmlns:p14="http://schemas.microsoft.com/office/powerpoint/2010/main" val="75911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735588" y="6437510"/>
            <a:ext cx="282824"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5</a:t>
            </a:fld>
            <a:endParaRPr lang="en-US" sz="1000" dirty="0">
              <a:solidFill>
                <a:srgbClr val="373A36"/>
              </a:solidFill>
              <a:latin typeface="Proxima Nova" panose="02000506030000020004" pitchFamily="2" charset="0"/>
            </a:endParaRPr>
          </a:p>
        </p:txBody>
      </p:sp>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pic>
        <p:nvPicPr>
          <p:cNvPr id="10" name="Picture 9">
            <a:extLst>
              <a:ext uri="{FF2B5EF4-FFF2-40B4-BE49-F238E27FC236}">
                <a16:creationId xmlns:a16="http://schemas.microsoft.com/office/drawing/2014/main" id="{1B25497F-3DB6-D348-B303-6DE4004CE51A}"/>
              </a:ext>
              <a:ext uri="{C183D7F6-B498-43B3-948B-1728B52AA6E4}">
                <adec:decorative xmlns:adec="http://schemas.microsoft.com/office/drawing/2017/decorative" val="1"/>
              </a:ext>
            </a:extLst>
          </p:cNvPr>
          <p:cNvPicPr>
            <a:picLocks noChangeAspect="1"/>
          </p:cNvPicPr>
          <p:nvPr/>
        </p:nvPicPr>
        <p:blipFill rotWithShape="1">
          <a:blip r:embed="rId3" cstate="hqprint">
            <a:alphaModFix amt="20000"/>
            <a:extLst>
              <a:ext uri="{28A0092B-C50C-407E-A947-70E740481C1C}">
                <a14:useLocalDpi xmlns:a14="http://schemas.microsoft.com/office/drawing/2010/main"/>
              </a:ext>
            </a:extLst>
          </a:blip>
          <a:srcRect/>
          <a:stretch/>
        </p:blipFill>
        <p:spPr>
          <a:xfrm>
            <a:off x="5806097" y="0"/>
            <a:ext cx="5755903" cy="6858000"/>
          </a:xfrm>
          <a:prstGeom prst="rect">
            <a:avLst/>
          </a:prstGeom>
        </p:spPr>
      </p:pic>
      <p:sp>
        <p:nvSpPr>
          <p:cNvPr id="11" name="Rectangle 10">
            <a:extLst>
              <a:ext uri="{FF2B5EF4-FFF2-40B4-BE49-F238E27FC236}">
                <a16:creationId xmlns:a16="http://schemas.microsoft.com/office/drawing/2014/main" id="{2B897F70-C1F8-AA4D-8C4D-0897B8BA5875}"/>
              </a:ext>
              <a:ext uri="{C183D7F6-B498-43B3-948B-1728B52AA6E4}">
                <adec:decorative xmlns:adec="http://schemas.microsoft.com/office/drawing/2017/decorative" val="1"/>
              </a:ext>
            </a:extLst>
          </p:cNvPr>
          <p:cNvSpPr/>
          <p:nvPr/>
        </p:nvSpPr>
        <p:spPr>
          <a:xfrm>
            <a:off x="5806097" y="5475373"/>
            <a:ext cx="5755903" cy="719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BD8CAD-FFF5-9A4B-97ED-3B927469AF6F}"/>
              </a:ext>
            </a:extLst>
          </p:cNvPr>
          <p:cNvSpPr txBox="1"/>
          <p:nvPr/>
        </p:nvSpPr>
        <p:spPr>
          <a:xfrm>
            <a:off x="6533459" y="5640503"/>
            <a:ext cx="4301177" cy="369332"/>
          </a:xfrm>
          <a:prstGeom prst="rect">
            <a:avLst/>
          </a:prstGeom>
          <a:noFill/>
        </p:spPr>
        <p:txBody>
          <a:bodyPr wrap="none" rtlCol="0">
            <a:spAutoFit/>
          </a:bodyPr>
          <a:lstStyle/>
          <a:p>
            <a:r>
              <a:rPr lang="en-US" dirty="0">
                <a:solidFill>
                  <a:schemeClr val="bg1"/>
                </a:solidFill>
                <a:latin typeface="Proxima Nova" panose="02000506030000020004" pitchFamily="2" charset="0"/>
                <a:hlinkClick r:id="rId4">
                  <a:extLst>
                    <a:ext uri="{A12FA001-AC4F-418D-AE19-62706E023703}">
                      <ahyp:hlinkClr xmlns:ahyp="http://schemas.microsoft.com/office/drawing/2018/hyperlinkcolor" val="tx"/>
                    </a:ext>
                  </a:extLst>
                </a:hlinkClick>
              </a:rPr>
              <a:t>Click here for a quick registration tutorial</a:t>
            </a:r>
            <a:endParaRPr lang="en-US" dirty="0">
              <a:solidFill>
                <a:schemeClr val="bg1"/>
              </a:solidFill>
              <a:latin typeface="Proxima Nova" panose="02000506030000020004" pitchFamily="2" charset="0"/>
            </a:endParaRPr>
          </a:p>
        </p:txBody>
      </p:sp>
      <p:pic>
        <p:nvPicPr>
          <p:cNvPr id="22" name="Picture 21" descr="Connect Registration interface screenshot.">
            <a:extLst>
              <a:ext uri="{FF2B5EF4-FFF2-40B4-BE49-F238E27FC236}">
                <a16:creationId xmlns:a16="http://schemas.microsoft.com/office/drawing/2014/main" id="{4E8FA315-9137-6846-BF3F-7138735C3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2138" y="3227799"/>
            <a:ext cx="3523818" cy="2412704"/>
          </a:xfrm>
          <a:prstGeom prst="rect">
            <a:avLst/>
          </a:prstGeom>
          <a:ln>
            <a:solidFill>
              <a:schemeClr val="tx1"/>
            </a:solidFill>
          </a:ln>
          <a:effectLst>
            <a:outerShdw blurRad="660400" sx="94000" sy="94000" algn="ctr" rotWithShape="0">
              <a:schemeClr val="tx1">
                <a:alpha val="20000"/>
              </a:schemeClr>
            </a:outerShdw>
          </a:effectLst>
        </p:spPr>
      </p:pic>
      <p:pic>
        <p:nvPicPr>
          <p:cNvPr id="21" name="Picture 20" descr="Connect Course URL interface screenshot.">
            <a:extLst>
              <a:ext uri="{FF2B5EF4-FFF2-40B4-BE49-F238E27FC236}">
                <a16:creationId xmlns:a16="http://schemas.microsoft.com/office/drawing/2014/main" id="{28162851-FD79-E546-A52D-903242273F6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22138" y="356523"/>
            <a:ext cx="3523818" cy="2514753"/>
          </a:xfrm>
          <a:prstGeom prst="rect">
            <a:avLst/>
          </a:prstGeom>
          <a:ln>
            <a:solidFill>
              <a:schemeClr val="tx1"/>
            </a:solidFill>
          </a:ln>
          <a:effectLst>
            <a:outerShdw blurRad="660400" sx="94000" sy="94000" algn="ctr" rotWithShape="0">
              <a:schemeClr val="tx1">
                <a:alpha val="20000"/>
              </a:schemeClr>
            </a:outerShdw>
          </a:effectLst>
        </p:spPr>
      </p:pic>
      <p:sp>
        <p:nvSpPr>
          <p:cNvPr id="6" name="TextBox 5">
            <a:extLst>
              <a:ext uri="{FF2B5EF4-FFF2-40B4-BE49-F238E27FC236}">
                <a16:creationId xmlns:a16="http://schemas.microsoft.com/office/drawing/2014/main" id="{9F290B98-ECA1-B74F-A88B-AA184FFD0700}"/>
              </a:ext>
            </a:extLst>
          </p:cNvPr>
          <p:cNvSpPr txBox="1"/>
          <p:nvPr/>
        </p:nvSpPr>
        <p:spPr>
          <a:xfrm>
            <a:off x="630000" y="2328944"/>
            <a:ext cx="4486286" cy="4678204"/>
          </a:xfrm>
          <a:prstGeom prst="rect">
            <a:avLst/>
          </a:prstGeom>
          <a:noFill/>
        </p:spPr>
        <p:txBody>
          <a:bodyPr wrap="square" rtlCol="0">
            <a:spAutoFit/>
          </a:bodyPr>
          <a:lstStyle/>
          <a:p>
            <a:r>
              <a:rPr lang="en-CA" sz="1400" dirty="0">
                <a:latin typeface="Proxima Nova" panose="02000506030000020004" pitchFamily="2" charset="0"/>
                <a:cs typeface="Arial"/>
              </a:rPr>
              <a:t>After you have purchased Connect from your bookstore or </a:t>
            </a:r>
            <a:r>
              <a:rPr lang="en-US" sz="1400" dirty="0">
                <a:latin typeface="Proxima Nova" panose="02000506030000020004" pitchFamily="2" charset="0"/>
                <a:cs typeface="Arial"/>
              </a:rPr>
              <a:t>through the</a:t>
            </a:r>
            <a:r>
              <a:rPr lang="en-CA" sz="1400" dirty="0">
                <a:latin typeface="Proxima Nova" panose="02000506030000020004" pitchFamily="2" charset="0"/>
                <a:cs typeface="Arial"/>
              </a:rPr>
              <a:t> </a:t>
            </a:r>
            <a:r>
              <a:rPr lang="en-CA" sz="1400" dirty="0">
                <a:latin typeface="Proxima Nova" panose="02000506030000020004" pitchFamily="2" charset="0"/>
                <a:cs typeface="Arial"/>
                <a:hlinkClick r:id="rId7"/>
              </a:rPr>
              <a:t>Connect Course URL</a:t>
            </a:r>
            <a:r>
              <a:rPr lang="en-CA" sz="1400" dirty="0">
                <a:latin typeface="Proxima Nova" panose="02000506030000020004" pitchFamily="2" charset="0"/>
                <a:cs typeface="Arial"/>
              </a:rPr>
              <a:t> follow the steps below:</a:t>
            </a:r>
          </a:p>
          <a:p>
            <a:endParaRPr lang="en-CA" sz="1400" dirty="0">
              <a:latin typeface="Proxima Nova" panose="02000506030000020004" pitchFamily="2" charset="0"/>
              <a:cs typeface="Arial"/>
            </a:endParaRPr>
          </a:p>
          <a:p>
            <a:r>
              <a:rPr lang="en-CA" sz="1400" b="1" dirty="0">
                <a:latin typeface="Proxima Nova" panose="02000506030000020004" pitchFamily="2" charset="0"/>
                <a:cs typeface="Arial"/>
              </a:rPr>
              <a:t>STEP 1</a:t>
            </a:r>
          </a:p>
          <a:p>
            <a:pPr>
              <a:spcBef>
                <a:spcPts val="0"/>
              </a:spcBef>
            </a:pPr>
            <a:r>
              <a:rPr lang="en-CA" sz="1400" dirty="0">
                <a:latin typeface="Proxima Nova" panose="02000506030000020004" pitchFamily="2" charset="0"/>
                <a:cs typeface="Arial"/>
              </a:rPr>
              <a:t>Enter your institution email and s</a:t>
            </a:r>
            <a:r>
              <a:rPr lang="en-US" sz="1400" dirty="0" err="1">
                <a:latin typeface="Proxima Nova" panose="02000506030000020004" pitchFamily="2" charset="0"/>
                <a:cs typeface="ArumSans Regular"/>
              </a:rPr>
              <a:t>ign</a:t>
            </a:r>
            <a:r>
              <a:rPr lang="en-US" sz="1400" dirty="0">
                <a:latin typeface="Proxima Nova" panose="02000506030000020004" pitchFamily="2" charset="0"/>
                <a:cs typeface="ArumSans Regular"/>
              </a:rPr>
              <a:t> in or register for a new account.</a:t>
            </a:r>
          </a:p>
          <a:p>
            <a:endParaRPr lang="en-CA" sz="1400" dirty="0">
              <a:latin typeface="Proxima Nova" panose="02000506030000020004" pitchFamily="2" charset="0"/>
              <a:cs typeface="Arial"/>
            </a:endParaRPr>
          </a:p>
          <a:p>
            <a:r>
              <a:rPr lang="en-CA" sz="1400" b="1" dirty="0">
                <a:latin typeface="Proxima Nova" panose="02000506030000020004" pitchFamily="2" charset="0"/>
                <a:cs typeface="Arial"/>
              </a:rPr>
              <a:t>STEP 2</a:t>
            </a:r>
          </a:p>
          <a:p>
            <a:r>
              <a:rPr lang="en-US" sz="1400" dirty="0">
                <a:latin typeface="Proxima Nova" panose="02000506030000020004" pitchFamily="2" charset="0"/>
                <a:cs typeface="Arial"/>
              </a:rPr>
              <a:t>Enter your 20-digit Connect access code you have pre-purchased.</a:t>
            </a:r>
          </a:p>
          <a:p>
            <a:endParaRPr lang="en-US" sz="1400" dirty="0">
              <a:latin typeface="Proxima Nova" panose="02000506030000020004" pitchFamily="2" charset="0"/>
              <a:cs typeface="Arial"/>
            </a:endParaRPr>
          </a:p>
          <a:p>
            <a:r>
              <a:rPr lang="en-CA" sz="1400" b="1" dirty="0">
                <a:latin typeface="Proxima Nova" panose="02000506030000020004" pitchFamily="2" charset="0"/>
                <a:cs typeface="Arial"/>
              </a:rPr>
              <a:t>STEP 3</a:t>
            </a:r>
          </a:p>
          <a:p>
            <a:r>
              <a:rPr lang="en-US" sz="1400" dirty="0">
                <a:latin typeface="Proxima Nova" panose="02000506030000020004" pitchFamily="2" charset="0"/>
                <a:cs typeface="Arial"/>
              </a:rPr>
              <a:t>If you have not already purchased a Connect access code, you can choose [Buy It] for immediate full access.</a:t>
            </a:r>
            <a:endParaRPr lang="en-US" sz="1400" dirty="0">
              <a:cs typeface="Arial"/>
            </a:endParaRPr>
          </a:p>
          <a:p>
            <a:endParaRPr lang="en-US" sz="1400" dirty="0">
              <a:cs typeface="Arial"/>
            </a:endParaRPr>
          </a:p>
          <a:p>
            <a:endParaRPr lang="en-CA" sz="1400" dirty="0">
              <a:latin typeface="Proxima Nova" panose="02000506030000020004" pitchFamily="2" charset="0"/>
              <a:cs typeface="Arial"/>
            </a:endParaRPr>
          </a:p>
          <a:p>
            <a:endParaRPr lang="en-CA" sz="1400" dirty="0">
              <a:latin typeface="Proxima Nova" panose="02000506030000020004" pitchFamily="2" charset="0"/>
              <a:cs typeface="Arial"/>
            </a:endParaRPr>
          </a:p>
          <a:p>
            <a:endParaRPr lang="en-CA" sz="1400" dirty="0">
              <a:latin typeface="Proxima Nova" panose="02000506030000020004" pitchFamily="2" charset="0"/>
              <a:cs typeface="Arial"/>
            </a:endParaRPr>
          </a:p>
          <a:p>
            <a:endParaRPr lang="en-CA" sz="1400" dirty="0">
              <a:latin typeface="Proxima Nova" panose="02000506030000020004" pitchFamily="2" charset="0"/>
              <a:cs typeface="Arial"/>
            </a:endParaRPr>
          </a:p>
          <a:p>
            <a:endParaRPr lang="en-US" dirty="0">
              <a:latin typeface="Proxima Nova" panose="02000506030000020004" pitchFamily="2" charset="0"/>
            </a:endParaRPr>
          </a:p>
        </p:txBody>
      </p:sp>
      <p:sp>
        <p:nvSpPr>
          <p:cNvPr id="4" name="Title 3">
            <a:extLst>
              <a:ext uri="{FF2B5EF4-FFF2-40B4-BE49-F238E27FC236}">
                <a16:creationId xmlns:a16="http://schemas.microsoft.com/office/drawing/2014/main" id="{E6A3F667-F06E-C840-9E05-B513AA652EBB}"/>
              </a:ext>
            </a:extLst>
          </p:cNvPr>
          <p:cNvSpPr>
            <a:spLocks noGrp="1"/>
          </p:cNvSpPr>
          <p:nvPr>
            <p:ph type="ctrTitle"/>
          </p:nvPr>
        </p:nvSpPr>
        <p:spPr>
          <a:xfrm>
            <a:off x="630000" y="859208"/>
            <a:ext cx="2790159" cy="1366837"/>
          </a:xfrm>
        </p:spPr>
        <p:txBody>
          <a:bodyPr anchor="t"/>
          <a:lstStyle/>
          <a:p>
            <a:pPr marL="0" algn="l" rtl="0" eaLnBrk="1" latinLnBrk="0" hangingPunct="1">
              <a:spcBef>
                <a:spcPts val="0"/>
              </a:spcBef>
              <a:spcAft>
                <a:spcPts val="0"/>
              </a:spcAft>
            </a:pPr>
            <a:r>
              <a:rPr lang="en-US" sz="4400" b="1" kern="1200" dirty="0">
                <a:solidFill>
                  <a:srgbClr val="E21A23"/>
                </a:solidFill>
                <a:effectLst/>
                <a:latin typeface="Proxima Nova" panose="02000506030000020004" pitchFamily="2" charset="0"/>
                <a:ea typeface="+mn-ea"/>
                <a:cs typeface="+mn-cs"/>
              </a:rPr>
              <a:t>How To</a:t>
            </a:r>
            <a:br>
              <a:rPr lang="en-US" sz="4400" b="1" kern="1200" dirty="0">
                <a:solidFill>
                  <a:srgbClr val="E21A23"/>
                </a:solidFill>
                <a:effectLst/>
                <a:latin typeface="Proxima Nova" panose="02000506030000020004" pitchFamily="2" charset="0"/>
                <a:ea typeface="+mn-ea"/>
                <a:cs typeface="+mn-cs"/>
              </a:rPr>
            </a:br>
            <a:r>
              <a:rPr lang="en-US" sz="4400" b="1" kern="1200" dirty="0">
                <a:solidFill>
                  <a:srgbClr val="373A36"/>
                </a:solidFill>
                <a:effectLst/>
                <a:latin typeface="Proxima Nova" panose="02000506030000020004" pitchFamily="2" charset="0"/>
                <a:ea typeface="+mn-ea"/>
                <a:cs typeface="+mn-cs"/>
              </a:rPr>
              <a:t>Register</a:t>
            </a:r>
            <a:endParaRPr lang="en-CA" dirty="0">
              <a:effectLst/>
            </a:endParaRPr>
          </a:p>
          <a:p>
            <a:endParaRPr lang="en-US" dirty="0"/>
          </a:p>
        </p:txBody>
      </p:sp>
    </p:spTree>
    <p:extLst>
      <p:ext uri="{BB962C8B-B14F-4D97-AF65-F5344CB8AC3E}">
        <p14:creationId xmlns:p14="http://schemas.microsoft.com/office/powerpoint/2010/main" val="925385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llustration of globe">
            <a:extLst>
              <a:ext uri="{FF2B5EF4-FFF2-40B4-BE49-F238E27FC236}">
                <a16:creationId xmlns:a16="http://schemas.microsoft.com/office/drawing/2014/main" id="{329E1390-43DE-8249-AFBC-89530B2987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19659" y="0"/>
            <a:ext cx="7228114" cy="6858001"/>
          </a:xfrm>
          <a:prstGeom prst="rect">
            <a:avLst/>
          </a:prstGeom>
        </p:spPr>
      </p:pic>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677135" y="6437510"/>
            <a:ext cx="341277"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6</a:t>
            </a:fld>
            <a:endParaRPr lang="en-US" sz="1000" dirty="0">
              <a:solidFill>
                <a:srgbClr val="373A36"/>
              </a:solidFill>
              <a:latin typeface="Proxima Nova" panose="02000506030000020004" pitchFamily="2" charset="0"/>
            </a:endParaRPr>
          </a:p>
        </p:txBody>
      </p:sp>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sp>
        <p:nvSpPr>
          <p:cNvPr id="6" name="TextBox 5">
            <a:extLst>
              <a:ext uri="{FF2B5EF4-FFF2-40B4-BE49-F238E27FC236}">
                <a16:creationId xmlns:a16="http://schemas.microsoft.com/office/drawing/2014/main" id="{9F290B98-ECA1-B74F-A88B-AA184FFD0700}"/>
              </a:ext>
            </a:extLst>
          </p:cNvPr>
          <p:cNvSpPr txBox="1"/>
          <p:nvPr/>
        </p:nvSpPr>
        <p:spPr>
          <a:xfrm>
            <a:off x="630000" y="1848404"/>
            <a:ext cx="4486286" cy="4370427"/>
          </a:xfrm>
          <a:prstGeom prst="rect">
            <a:avLst/>
          </a:prstGeom>
          <a:noFill/>
        </p:spPr>
        <p:txBody>
          <a:bodyPr wrap="square" rtlCol="0">
            <a:spAutoFit/>
          </a:bodyPr>
          <a:lstStyle/>
          <a:p>
            <a:r>
              <a:rPr lang="en-US" sz="1400" b="1" dirty="0">
                <a:latin typeface="Proxima Nova" panose="02000506030000020004" pitchFamily="2" charset="0"/>
              </a:rPr>
              <a:t>New to Connect</a:t>
            </a:r>
          </a:p>
          <a:p>
            <a:r>
              <a:rPr lang="en-US" sz="1000" dirty="0">
                <a:latin typeface="Proxima Nova" panose="02000506030000020004" pitchFamily="2" charset="0"/>
              </a:rPr>
              <a:t> </a:t>
            </a:r>
          </a:p>
          <a:p>
            <a:r>
              <a:rPr lang="en-CA" sz="1000" b="1" dirty="0">
                <a:latin typeface="Proxima Nova" panose="02000506030000020004" pitchFamily="2" charset="0"/>
                <a:cs typeface="Arial"/>
              </a:rPr>
              <a:t>STEP</a:t>
            </a:r>
            <a:r>
              <a:rPr lang="en-US" sz="1000" b="1" dirty="0">
                <a:latin typeface="Proxima Nova" panose="02000506030000020004" pitchFamily="2" charset="0"/>
              </a:rPr>
              <a:t> 1: Purchase Connect </a:t>
            </a:r>
          </a:p>
          <a:p>
            <a:r>
              <a:rPr lang="en-US" sz="1000" dirty="0">
                <a:latin typeface="Proxima Nova" panose="02000506030000020004" pitchFamily="2" charset="0"/>
              </a:rPr>
              <a:t>Purchase via your instructor’s Connect course URL, or visit your Canadian institution’s bookstore website, search for your course, and choose the Connect online access purchase option. </a:t>
            </a:r>
          </a:p>
          <a:p>
            <a:endParaRPr lang="en-US" sz="1000" b="1" dirty="0">
              <a:latin typeface="Proxima Nova" panose="02000506030000020004" pitchFamily="2" charset="0"/>
            </a:endParaRPr>
          </a:p>
          <a:p>
            <a:r>
              <a:rPr lang="en-CA" sz="1000" b="1" dirty="0">
                <a:latin typeface="Proxima Nova" panose="02000506030000020004" pitchFamily="2" charset="0"/>
                <a:cs typeface="Arial"/>
              </a:rPr>
              <a:t>STEP</a:t>
            </a:r>
            <a:r>
              <a:rPr lang="en-US" sz="1000" b="1" dirty="0">
                <a:latin typeface="Proxima Nova" panose="02000506030000020004" pitchFamily="2" charset="0"/>
              </a:rPr>
              <a:t> 2: Verify Your Institution</a:t>
            </a:r>
          </a:p>
          <a:p>
            <a:r>
              <a:rPr lang="en-US" sz="1000" dirty="0">
                <a:latin typeface="Proxima Nova" panose="02000506030000020004" pitchFamily="2" charset="0"/>
              </a:rPr>
              <a:t>While you create your McGraw Hill account, be sure that your Connect profile institution name and mailing address is the same as your Canadian institution’s name and mailing address. </a:t>
            </a:r>
          </a:p>
          <a:p>
            <a:r>
              <a:rPr lang="en-US" sz="1000" dirty="0">
                <a:latin typeface="Proxima Nova" panose="02000506030000020004" pitchFamily="2" charset="0"/>
              </a:rPr>
              <a:t> </a:t>
            </a:r>
          </a:p>
          <a:p>
            <a:r>
              <a:rPr lang="en-US" sz="1000" dirty="0">
                <a:latin typeface="Proxima Nova" panose="02000506030000020004" pitchFamily="2" charset="0"/>
              </a:rPr>
              <a:t> </a:t>
            </a:r>
          </a:p>
          <a:p>
            <a:r>
              <a:rPr lang="en-US" sz="1400" b="1" dirty="0">
                <a:latin typeface="Proxima Nova" panose="02000506030000020004" pitchFamily="2" charset="0"/>
              </a:rPr>
              <a:t>Existing Connect Account</a:t>
            </a:r>
          </a:p>
          <a:p>
            <a:r>
              <a:rPr lang="en-US" sz="1000" dirty="0">
                <a:latin typeface="Proxima Nova" panose="02000506030000020004" pitchFamily="2" charset="0"/>
              </a:rPr>
              <a:t> </a:t>
            </a:r>
          </a:p>
          <a:p>
            <a:r>
              <a:rPr lang="en-CA" sz="1000" b="1" dirty="0">
                <a:latin typeface="Proxima Nova" panose="02000506030000020004" pitchFamily="2" charset="0"/>
                <a:cs typeface="Arial"/>
              </a:rPr>
              <a:t>STEP</a:t>
            </a:r>
            <a:r>
              <a:rPr lang="en-US" sz="1000" b="1" dirty="0">
                <a:latin typeface="Proxima Nova" panose="02000506030000020004" pitchFamily="2" charset="0"/>
              </a:rPr>
              <a:t> 1: Verify Your Institution</a:t>
            </a:r>
          </a:p>
          <a:p>
            <a:r>
              <a:rPr lang="en-US" sz="1000" dirty="0">
                <a:latin typeface="Proxima Nova" panose="02000506030000020004" pitchFamily="2" charset="0"/>
              </a:rPr>
              <a:t>Ensure that your Connect profile institution name and mailing address is the same as your Canadian institution’s name and mailing address. </a:t>
            </a:r>
          </a:p>
          <a:p>
            <a:r>
              <a:rPr lang="en-US" sz="1000" dirty="0">
                <a:latin typeface="Proxima Nova" panose="02000506030000020004" pitchFamily="2" charset="0"/>
              </a:rPr>
              <a:t> </a:t>
            </a:r>
          </a:p>
          <a:p>
            <a:r>
              <a:rPr lang="en-CA" sz="1000" b="1" dirty="0">
                <a:latin typeface="Proxima Nova" panose="02000506030000020004" pitchFamily="2" charset="0"/>
                <a:cs typeface="Arial"/>
              </a:rPr>
              <a:t>STEP</a:t>
            </a:r>
            <a:r>
              <a:rPr lang="en-US" sz="1000" b="1" dirty="0">
                <a:latin typeface="Proxima Nova" panose="02000506030000020004" pitchFamily="2" charset="0"/>
              </a:rPr>
              <a:t> 2: Purchase Connect</a:t>
            </a:r>
          </a:p>
          <a:p>
            <a:r>
              <a:rPr lang="en-US" sz="1000" dirty="0">
                <a:latin typeface="Proxima Nova" panose="02000506030000020004" pitchFamily="2" charset="0"/>
              </a:rPr>
              <a:t>If you are studying abroad, purchase Connect online access via your instructor’s Connect course URL or visit your Canadian institution’s bookstore website, search for your course, and choose the Connect online access purchase option.</a:t>
            </a:r>
          </a:p>
          <a:p>
            <a:endParaRPr lang="en-US" sz="1000" dirty="0">
              <a:latin typeface="Proxima Nova" panose="02000506030000020004" pitchFamily="2" charset="0"/>
            </a:endParaRPr>
          </a:p>
          <a:p>
            <a:r>
              <a:rPr lang="en-US" sz="1000" b="1" dirty="0">
                <a:latin typeface="Proxima Nova" panose="02000506030000020004" pitchFamily="2" charset="0"/>
              </a:rPr>
              <a:t>Need Support? </a:t>
            </a:r>
            <a:r>
              <a:rPr lang="en-US" sz="1000" dirty="0">
                <a:latin typeface="Proxima Nova Light" panose="02000506030000020004" pitchFamily="2" charset="0"/>
                <a:cs typeface="Arial"/>
                <a:hlinkClick r:id="rId4"/>
              </a:rPr>
              <a:t>https://mhedu.force.com/CXG/s/ContactUs</a:t>
            </a:r>
            <a:endParaRPr lang="en-US" sz="1000" dirty="0">
              <a:latin typeface="Proxima Nova" panose="02000506030000020004" pitchFamily="2" charset="0"/>
            </a:endParaRPr>
          </a:p>
          <a:p>
            <a:endParaRPr lang="en-US" sz="1000" dirty="0">
              <a:latin typeface="Proxima Nova" panose="02000506030000020004" pitchFamily="2" charset="0"/>
            </a:endParaRPr>
          </a:p>
        </p:txBody>
      </p:sp>
      <p:sp>
        <p:nvSpPr>
          <p:cNvPr id="3" name="Title 2">
            <a:extLst>
              <a:ext uri="{FF2B5EF4-FFF2-40B4-BE49-F238E27FC236}">
                <a16:creationId xmlns:a16="http://schemas.microsoft.com/office/drawing/2014/main" id="{59A8A55F-001A-9941-8DFC-5576BB7F91AF}"/>
              </a:ext>
            </a:extLst>
          </p:cNvPr>
          <p:cNvSpPr>
            <a:spLocks noGrp="1"/>
          </p:cNvSpPr>
          <p:nvPr>
            <p:ph type="ctrTitle"/>
          </p:nvPr>
        </p:nvSpPr>
        <p:spPr>
          <a:xfrm>
            <a:off x="630000" y="787921"/>
            <a:ext cx="5466000" cy="1045238"/>
          </a:xfrm>
        </p:spPr>
        <p:txBody>
          <a:bodyPr anchor="t"/>
          <a:lstStyle/>
          <a:p>
            <a:pPr algn="l" rtl="0" eaLnBrk="1" latinLnBrk="0" hangingPunct="1"/>
            <a:r>
              <a:rPr lang="en-US" sz="4400" b="1" kern="1200" dirty="0">
                <a:solidFill>
                  <a:srgbClr val="E21A23"/>
                </a:solidFill>
                <a:effectLst/>
                <a:latin typeface="Proxima Nova" panose="02000506030000020004" pitchFamily="2" charset="0"/>
                <a:ea typeface="+mn-ea"/>
                <a:cs typeface="+mn-cs"/>
              </a:rPr>
              <a:t>Studying </a:t>
            </a:r>
            <a:r>
              <a:rPr lang="en-US" sz="4400" b="1" kern="1200" dirty="0">
                <a:solidFill>
                  <a:srgbClr val="373A36"/>
                </a:solidFill>
                <a:effectLst/>
                <a:latin typeface="Proxima Nova" panose="02000506030000020004" pitchFamily="2" charset="0"/>
                <a:ea typeface="+mn-ea"/>
                <a:cs typeface="+mn-cs"/>
              </a:rPr>
              <a:t>Abroad?</a:t>
            </a:r>
            <a:endParaRPr lang="en-CA" dirty="0">
              <a:effectLst/>
            </a:endParaRPr>
          </a:p>
          <a:p>
            <a:endParaRPr lang="en-US" dirty="0"/>
          </a:p>
        </p:txBody>
      </p:sp>
    </p:spTree>
    <p:extLst>
      <p:ext uri="{BB962C8B-B14F-4D97-AF65-F5344CB8AC3E}">
        <p14:creationId xmlns:p14="http://schemas.microsoft.com/office/powerpoint/2010/main" val="38675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97CEDB6-E46B-B142-9FD0-C18C0A327B34}"/>
              </a:ext>
            </a:extLst>
          </p:cNvPr>
          <p:cNvSpPr txBox="1">
            <a:spLocks/>
          </p:cNvSpPr>
          <p:nvPr/>
        </p:nvSpPr>
        <p:spPr>
          <a:xfrm>
            <a:off x="11677135" y="6437510"/>
            <a:ext cx="341277"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7</a:t>
            </a:fld>
            <a:endParaRPr lang="en-US" sz="1000" dirty="0">
              <a:solidFill>
                <a:srgbClr val="373A36"/>
              </a:solidFill>
              <a:latin typeface="Proxima Nova" panose="02000506030000020004" pitchFamily="2" charset="0"/>
            </a:endParaRPr>
          </a:p>
        </p:txBody>
      </p:sp>
      <p:sp>
        <p:nvSpPr>
          <p:cNvPr id="2" name="TextBox 1">
            <a:extLst>
              <a:ext uri="{FF2B5EF4-FFF2-40B4-BE49-F238E27FC236}">
                <a16:creationId xmlns:a16="http://schemas.microsoft.com/office/drawing/2014/main" id="{D8EF4E16-B5B0-CB4A-91CA-41A4BC840F6C}"/>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Making the Most of Your Course Tools</a:t>
            </a:r>
          </a:p>
        </p:txBody>
      </p:sp>
      <p:sp>
        <p:nvSpPr>
          <p:cNvPr id="6" name="TextBox 5">
            <a:extLst>
              <a:ext uri="{FF2B5EF4-FFF2-40B4-BE49-F238E27FC236}">
                <a16:creationId xmlns:a16="http://schemas.microsoft.com/office/drawing/2014/main" id="{9F290B98-ECA1-B74F-A88B-AA184FFD0700}"/>
              </a:ext>
            </a:extLst>
          </p:cNvPr>
          <p:cNvSpPr txBox="1"/>
          <p:nvPr/>
        </p:nvSpPr>
        <p:spPr>
          <a:xfrm>
            <a:off x="630000" y="2007428"/>
            <a:ext cx="5466000" cy="3693319"/>
          </a:xfrm>
          <a:prstGeom prst="rect">
            <a:avLst/>
          </a:prstGeom>
          <a:noFill/>
        </p:spPr>
        <p:txBody>
          <a:bodyPr wrap="square" rtlCol="0">
            <a:spAutoFit/>
          </a:bodyPr>
          <a:lstStyle/>
          <a:p>
            <a:r>
              <a:rPr lang="en-US" sz="1200" b="1" dirty="0">
                <a:latin typeface="Proxima Nova" panose="02000506030000020004" pitchFamily="2" charset="0"/>
              </a:rPr>
              <a:t>Connect Best Practices</a:t>
            </a:r>
          </a:p>
          <a:p>
            <a:endParaRPr lang="en-US" sz="1200" dirty="0">
              <a:latin typeface="Proxima Nova" panose="02000506030000020004" pitchFamily="2" charset="0"/>
            </a:endParaRPr>
          </a:p>
          <a:p>
            <a:pPr marL="228600" indent="-228600">
              <a:spcAft>
                <a:spcPts val="600"/>
              </a:spcAft>
              <a:buFont typeface="+mj-lt"/>
              <a:buAutoNum type="arabicPeriod"/>
            </a:pPr>
            <a:r>
              <a:rPr lang="en-US" sz="1200" dirty="0">
                <a:latin typeface="Proxima Nova" panose="02000506030000020004" pitchFamily="2" charset="0"/>
              </a:rPr>
              <a:t>Use Google Chrome as your internet browser</a:t>
            </a:r>
          </a:p>
          <a:p>
            <a:pPr marL="228600" indent="-228600">
              <a:spcAft>
                <a:spcPts val="600"/>
              </a:spcAft>
              <a:buFont typeface="+mj-lt"/>
              <a:buAutoNum type="arabicPeriod"/>
            </a:pPr>
            <a:r>
              <a:rPr lang="en-US" sz="1200" dirty="0">
                <a:latin typeface="Proxima Nova" panose="02000506030000020004" pitchFamily="2" charset="0"/>
              </a:rPr>
              <a:t>Clear your browser cache prior to the start of an assignment, simulation, quiz or exam.</a:t>
            </a:r>
          </a:p>
          <a:p>
            <a:pPr marL="228600" indent="-228600">
              <a:spcAft>
                <a:spcPts val="600"/>
              </a:spcAft>
              <a:buFont typeface="+mj-lt"/>
              <a:buAutoNum type="arabicPeriod"/>
            </a:pPr>
            <a:r>
              <a:rPr lang="en-US" sz="1200" dirty="0">
                <a:latin typeface="Proxima Nova" panose="02000506030000020004" pitchFamily="2" charset="0"/>
              </a:rPr>
              <a:t>Complete a </a:t>
            </a:r>
            <a:r>
              <a:rPr lang="en-US" sz="1200" dirty="0">
                <a:latin typeface="Proxima Nova" panose="02000506030000020004" pitchFamily="2" charset="0"/>
                <a:hlinkClick r:id="rId3"/>
              </a:rPr>
              <a:t>Computer Compatibility Check</a:t>
            </a:r>
            <a:r>
              <a:rPr lang="en-US" sz="1200" dirty="0">
                <a:latin typeface="Proxima Nova" panose="02000506030000020004" pitchFamily="2" charset="0"/>
              </a:rPr>
              <a:t>.</a:t>
            </a:r>
          </a:p>
          <a:p>
            <a:pPr marL="228600" indent="-228600">
              <a:spcAft>
                <a:spcPts val="600"/>
              </a:spcAft>
              <a:buFont typeface="+mj-lt"/>
              <a:buAutoNum type="arabicPeriod"/>
            </a:pPr>
            <a:r>
              <a:rPr lang="en-US" sz="1200" dirty="0">
                <a:latin typeface="Proxima Nova" panose="02000506030000020004" pitchFamily="2" charset="0"/>
              </a:rPr>
              <a:t>Complete the assignment, simulation, quiz or exam on your laptop or desktop rather than a mobile device.</a:t>
            </a:r>
          </a:p>
          <a:p>
            <a:pPr marL="228600" indent="-228600">
              <a:buFont typeface="+mj-lt"/>
              <a:buAutoNum type="arabicPeriod"/>
            </a:pPr>
            <a:endParaRPr lang="en-US" sz="1200" b="1" dirty="0">
              <a:latin typeface="Proxima Nova" panose="02000506030000020004" pitchFamily="2" charset="0"/>
            </a:endParaRPr>
          </a:p>
          <a:p>
            <a:r>
              <a:rPr lang="en-US" sz="1200" b="1" dirty="0">
                <a:latin typeface="Proxima Nova" panose="02000506030000020004" pitchFamily="2" charset="0"/>
              </a:rPr>
              <a:t>Reminders</a:t>
            </a:r>
          </a:p>
          <a:p>
            <a:endParaRPr lang="en-US" sz="1200" b="1" dirty="0">
              <a:latin typeface="Proxima Nova" panose="02000506030000020004" pitchFamily="2" charset="0"/>
            </a:endParaRPr>
          </a:p>
          <a:p>
            <a:pPr marL="171450" indent="-171450">
              <a:spcAft>
                <a:spcPts val="600"/>
              </a:spcAft>
              <a:buFont typeface="Arial" panose="020B0604020202020204" pitchFamily="34" charset="0"/>
              <a:buChar char="•"/>
            </a:pPr>
            <a:r>
              <a:rPr lang="en-US" sz="1200" dirty="0">
                <a:latin typeface="Proxima Nova" panose="02000506030000020004" pitchFamily="2" charset="0"/>
              </a:rPr>
              <a:t>Connect should be loaded on ONE session of your browser and only ONE tab within your browser.</a:t>
            </a:r>
          </a:p>
          <a:p>
            <a:pPr marL="171450" indent="-171450">
              <a:spcAft>
                <a:spcPts val="600"/>
              </a:spcAft>
              <a:buFont typeface="Arial" panose="020B0604020202020204" pitchFamily="34" charset="0"/>
              <a:buChar char="•"/>
            </a:pPr>
            <a:r>
              <a:rPr lang="en-US" sz="1200" dirty="0">
                <a:latin typeface="Proxima Nova" panose="02000506030000020004" pitchFamily="2" charset="0"/>
              </a:rPr>
              <a:t>Use an ethernet cable to directly connect your device to your internet modem for faster speeds.</a:t>
            </a:r>
          </a:p>
          <a:p>
            <a:pPr marL="171450" indent="-171450">
              <a:spcAft>
                <a:spcPts val="600"/>
              </a:spcAft>
              <a:buFont typeface="Arial" panose="020B0604020202020204" pitchFamily="34" charset="0"/>
              <a:buChar char="•"/>
            </a:pPr>
            <a:r>
              <a:rPr lang="en-US" sz="1200" dirty="0">
                <a:latin typeface="Proxima Nova" panose="02000506030000020004" pitchFamily="2" charset="0"/>
              </a:rPr>
              <a:t>Limit the number of applications running and devices connected to your wireless internet while completing your assignment.</a:t>
            </a:r>
          </a:p>
        </p:txBody>
      </p:sp>
      <p:sp>
        <p:nvSpPr>
          <p:cNvPr id="3" name="Title 2">
            <a:extLst>
              <a:ext uri="{FF2B5EF4-FFF2-40B4-BE49-F238E27FC236}">
                <a16:creationId xmlns:a16="http://schemas.microsoft.com/office/drawing/2014/main" id="{59A8A55F-001A-9941-8DFC-5576BB7F91AF}"/>
              </a:ext>
            </a:extLst>
          </p:cNvPr>
          <p:cNvSpPr>
            <a:spLocks noGrp="1"/>
          </p:cNvSpPr>
          <p:nvPr>
            <p:ph type="ctrTitle"/>
          </p:nvPr>
        </p:nvSpPr>
        <p:spPr>
          <a:xfrm>
            <a:off x="630000" y="787921"/>
            <a:ext cx="5466000" cy="1045238"/>
          </a:xfrm>
        </p:spPr>
        <p:txBody>
          <a:bodyPr anchor="t"/>
          <a:lstStyle/>
          <a:p>
            <a:pPr algn="l" rtl="0" eaLnBrk="1" latinLnBrk="0" hangingPunct="1"/>
            <a:r>
              <a:rPr lang="en-US" sz="4400" b="1" kern="1200" dirty="0">
                <a:solidFill>
                  <a:srgbClr val="E21A23"/>
                </a:solidFill>
                <a:effectLst/>
                <a:latin typeface="Proxima Nova" panose="02000506030000020004" pitchFamily="2" charset="0"/>
                <a:ea typeface="+mn-ea"/>
                <a:cs typeface="+mn-cs"/>
              </a:rPr>
              <a:t>Best </a:t>
            </a:r>
            <a:r>
              <a:rPr lang="en-CA" sz="4400" b="1" kern="1200" dirty="0">
                <a:solidFill>
                  <a:srgbClr val="373A36"/>
                </a:solidFill>
                <a:effectLst/>
                <a:latin typeface="Proxima Nova" panose="02000506030000020004" pitchFamily="2" charset="0"/>
                <a:ea typeface="+mn-ea"/>
                <a:cs typeface="+mn-cs"/>
              </a:rPr>
              <a:t>Practices</a:t>
            </a:r>
            <a:endParaRPr lang="en-CA" dirty="0">
              <a:effectLst/>
            </a:endParaRPr>
          </a:p>
        </p:txBody>
      </p:sp>
      <p:pic>
        <p:nvPicPr>
          <p:cNvPr id="7" name="Picture 6" descr="A group of students sitting at a table looking at a computer.">
            <a:extLst>
              <a:ext uri="{FF2B5EF4-FFF2-40B4-BE49-F238E27FC236}">
                <a16:creationId xmlns:a16="http://schemas.microsoft.com/office/drawing/2014/main" id="{1A3A9E92-B3C8-5E44-A299-15BD3E75A1D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881998" y="0"/>
            <a:ext cx="4680001" cy="6858000"/>
          </a:xfrm>
          <a:prstGeom prst="rect">
            <a:avLst/>
          </a:prstGeom>
        </p:spPr>
      </p:pic>
      <p:pic>
        <p:nvPicPr>
          <p:cNvPr id="10" name="Picture 9" descr="A person sitting on a couch working on a computer.">
            <a:extLst>
              <a:ext uri="{FF2B5EF4-FFF2-40B4-BE49-F238E27FC236}">
                <a16:creationId xmlns:a16="http://schemas.microsoft.com/office/drawing/2014/main" id="{FD40C1AE-DB39-5542-908E-B38AF0C292D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881998" y="0"/>
            <a:ext cx="4680001" cy="6858000"/>
          </a:xfrm>
          <a:prstGeom prst="rect">
            <a:avLst/>
          </a:prstGeom>
        </p:spPr>
      </p:pic>
    </p:spTree>
    <p:extLst>
      <p:ext uri="{BB962C8B-B14F-4D97-AF65-F5344CB8AC3E}">
        <p14:creationId xmlns:p14="http://schemas.microsoft.com/office/powerpoint/2010/main" val="427780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1FD62749-80AD-E44E-AE72-AF507A740B3E}"/>
              </a:ext>
            </a:extLst>
          </p:cNvPr>
          <p:cNvSpPr txBox="1">
            <a:spLocks/>
          </p:cNvSpPr>
          <p:nvPr/>
        </p:nvSpPr>
        <p:spPr>
          <a:xfrm>
            <a:off x="11694253" y="6437510"/>
            <a:ext cx="324159"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0BFEAB2-FD83-41F2-9787-AD5D1A1760CD}" type="slidenum">
              <a:rPr lang="en-US" sz="1000" smtClean="0">
                <a:solidFill>
                  <a:srgbClr val="373A36"/>
                </a:solidFill>
                <a:latin typeface="Proxima Nova" panose="02000506030000020004" pitchFamily="2" charset="0"/>
              </a:rPr>
              <a:pPr algn="ctr"/>
              <a:t>8</a:t>
            </a:fld>
            <a:endParaRPr lang="en-US" sz="1000" dirty="0">
              <a:solidFill>
                <a:srgbClr val="373A36"/>
              </a:solidFill>
              <a:latin typeface="Proxima Nova" panose="02000506030000020004" pitchFamily="2" charset="0"/>
            </a:endParaRPr>
          </a:p>
        </p:txBody>
      </p:sp>
      <p:sp>
        <p:nvSpPr>
          <p:cNvPr id="12" name="TextBox 11">
            <a:extLst>
              <a:ext uri="{FF2B5EF4-FFF2-40B4-BE49-F238E27FC236}">
                <a16:creationId xmlns:a16="http://schemas.microsoft.com/office/drawing/2014/main" id="{8F573260-ACE4-6C43-A984-58BBDF279CC0}"/>
              </a:ext>
            </a:extLst>
          </p:cNvPr>
          <p:cNvSpPr txBox="1"/>
          <p:nvPr/>
        </p:nvSpPr>
        <p:spPr>
          <a:xfrm>
            <a:off x="630000" y="6437510"/>
            <a:ext cx="3684159" cy="246221"/>
          </a:xfrm>
          <a:prstGeom prst="rect">
            <a:avLst/>
          </a:prstGeom>
          <a:noFill/>
        </p:spPr>
        <p:txBody>
          <a:bodyPr wrap="square" rtlCol="0">
            <a:spAutoFit/>
          </a:bodyPr>
          <a:lstStyle/>
          <a:p>
            <a:pPr lvl="0">
              <a:defRPr/>
            </a:pPr>
            <a:r>
              <a:rPr lang="en-US" sz="1000" b="1" dirty="0">
                <a:solidFill>
                  <a:srgbClr val="373A36"/>
                </a:solidFill>
                <a:latin typeface="Proxima Nova" panose="02000506030000020004" pitchFamily="2" charset="0"/>
                <a:cs typeface="Arial" panose="020B0604020202020204" pitchFamily="34" charset="0"/>
              </a:rPr>
              <a:t>McGraw Hill | </a:t>
            </a:r>
            <a:r>
              <a:rPr lang="en-US" sz="1000" dirty="0">
                <a:solidFill>
                  <a:srgbClr val="373A36"/>
                </a:solidFill>
                <a:latin typeface="Proxima Nova" panose="02000506030000020004" pitchFamily="2" charset="0"/>
              </a:rPr>
              <a:t>Access Your Required Course Tools</a:t>
            </a:r>
          </a:p>
        </p:txBody>
      </p:sp>
      <p:sp>
        <p:nvSpPr>
          <p:cNvPr id="8" name="Rectangle 7">
            <a:extLst>
              <a:ext uri="{FF2B5EF4-FFF2-40B4-BE49-F238E27FC236}">
                <a16:creationId xmlns:a16="http://schemas.microsoft.com/office/drawing/2014/main" id="{DFEC2D45-F72E-5A4C-A8D8-973CBA2727A9}"/>
              </a:ext>
              <a:ext uri="{C183D7F6-B498-43B3-948B-1728B52AA6E4}">
                <adec:decorative xmlns:adec="http://schemas.microsoft.com/office/drawing/2017/decorative" val="1"/>
              </a:ext>
            </a:extLst>
          </p:cNvPr>
          <p:cNvSpPr/>
          <p:nvPr/>
        </p:nvSpPr>
        <p:spPr>
          <a:xfrm>
            <a:off x="0" y="0"/>
            <a:ext cx="7689799" cy="3126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Student on their mobile Device">
            <a:extLst>
              <a:ext uri="{FF2B5EF4-FFF2-40B4-BE49-F238E27FC236}">
                <a16:creationId xmlns:a16="http://schemas.microsoft.com/office/drawing/2014/main" id="{B9DEEF54-9DA7-054C-887A-AC28F23AFC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501981" y="-1533"/>
            <a:ext cx="4690019" cy="3128400"/>
          </a:xfrm>
          <a:prstGeom prst="rect">
            <a:avLst/>
          </a:prstGeom>
        </p:spPr>
      </p:pic>
      <p:pic>
        <p:nvPicPr>
          <p:cNvPr id="26" name="Picture 4" descr="CXG Interface shown on a desktop and mobile device.">
            <a:extLst>
              <a:ext uri="{FF2B5EF4-FFF2-40B4-BE49-F238E27FC236}">
                <a16:creationId xmlns:a16="http://schemas.microsoft.com/office/drawing/2014/main" id="{3239E0BE-E71E-BE45-9C14-266CD52A60C8}"/>
              </a:ex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32736" y="336081"/>
            <a:ext cx="4216723" cy="2373257"/>
          </a:xfrm>
          <a:prstGeom prst="rect">
            <a:avLst/>
          </a:prstGeom>
          <a:effectLst>
            <a:outerShdw blurRad="660400" sx="94000" sy="94000" algn="t" rotWithShape="0">
              <a:schemeClr val="tx1">
                <a:alpha val="20000"/>
              </a:schemeClr>
            </a:outerShdw>
          </a:effectLst>
        </p:spPr>
      </p:pic>
      <p:sp>
        <p:nvSpPr>
          <p:cNvPr id="11" name="TextBox 10">
            <a:extLst>
              <a:ext uri="{FF2B5EF4-FFF2-40B4-BE49-F238E27FC236}">
                <a16:creationId xmlns:a16="http://schemas.microsoft.com/office/drawing/2014/main" id="{9CE1C98B-DAC6-5546-85AC-C0B2281A9FCB}"/>
              </a:ext>
            </a:extLst>
          </p:cNvPr>
          <p:cNvSpPr txBox="1"/>
          <p:nvPr/>
        </p:nvSpPr>
        <p:spPr>
          <a:xfrm>
            <a:off x="9359112" y="3697689"/>
            <a:ext cx="2202888" cy="2923877"/>
          </a:xfrm>
          <a:prstGeom prst="rect">
            <a:avLst/>
          </a:prstGeom>
          <a:noFill/>
        </p:spPr>
        <p:txBody>
          <a:bodyPr wrap="square" rtlCol="0">
            <a:spAutoFit/>
          </a:bodyPr>
          <a:lstStyle/>
          <a:p>
            <a:r>
              <a:rPr lang="en-US" sz="1600" b="1" dirty="0">
                <a:solidFill>
                  <a:schemeClr val="accent1"/>
                </a:solidFill>
                <a:latin typeface="Proxima Nova" panose="02000506030000020004" pitchFamily="2" charset="0"/>
                <a:cs typeface="Arial"/>
              </a:rPr>
              <a:t>Support Hours (ET)</a:t>
            </a:r>
          </a:p>
          <a:p>
            <a:endParaRPr lang="en-US" sz="1400" dirty="0">
              <a:latin typeface="Proxima Nova Light" panose="02000506030000020004" pitchFamily="2" charset="0"/>
              <a:cs typeface="Arial"/>
            </a:endParaRPr>
          </a:p>
          <a:p>
            <a:r>
              <a:rPr lang="en-US" sz="1400" b="1" dirty="0">
                <a:latin typeface="Proxima Nova Light" panose="02000506030000020004" pitchFamily="2" charset="0"/>
                <a:cs typeface="Arial"/>
              </a:rPr>
              <a:t>Sunday</a:t>
            </a:r>
          </a:p>
          <a:p>
            <a:pPr>
              <a:lnSpc>
                <a:spcPct val="150000"/>
              </a:lnSpc>
            </a:pPr>
            <a:r>
              <a:rPr lang="en-US" sz="1400" dirty="0">
                <a:latin typeface="Proxima Nova Light" panose="02000506030000020004" pitchFamily="2" charset="0"/>
                <a:cs typeface="Arial"/>
              </a:rPr>
              <a:t>12 PM – 12 AM</a:t>
            </a:r>
          </a:p>
          <a:p>
            <a:r>
              <a:rPr lang="en-US" sz="1400" b="1" dirty="0">
                <a:latin typeface="Proxima Nova Light" panose="02000506030000020004" pitchFamily="2" charset="0"/>
                <a:cs typeface="Arial"/>
              </a:rPr>
              <a:t>Monday - Thursday</a:t>
            </a:r>
          </a:p>
          <a:p>
            <a:pPr>
              <a:lnSpc>
                <a:spcPct val="150000"/>
              </a:lnSpc>
            </a:pPr>
            <a:r>
              <a:rPr lang="en-US" sz="1400" dirty="0">
                <a:latin typeface="Proxima Nova Light" panose="02000506030000020004" pitchFamily="2" charset="0"/>
                <a:cs typeface="Arial"/>
              </a:rPr>
              <a:t>24 Hours</a:t>
            </a:r>
          </a:p>
          <a:p>
            <a:r>
              <a:rPr lang="en-US" sz="1400" b="1" dirty="0">
                <a:latin typeface="Proxima Nova Light" panose="02000506030000020004" pitchFamily="2" charset="0"/>
                <a:cs typeface="Arial"/>
              </a:rPr>
              <a:t>Friday</a:t>
            </a:r>
          </a:p>
          <a:p>
            <a:pPr>
              <a:lnSpc>
                <a:spcPct val="150000"/>
              </a:lnSpc>
            </a:pPr>
            <a:r>
              <a:rPr lang="en-US" sz="1400" dirty="0">
                <a:latin typeface="Proxima Nova Light" panose="02000506030000020004" pitchFamily="2" charset="0"/>
                <a:cs typeface="Arial"/>
              </a:rPr>
              <a:t>12 AM – 9 PM</a:t>
            </a:r>
          </a:p>
          <a:p>
            <a:r>
              <a:rPr lang="en-US" sz="1400" b="1" dirty="0">
                <a:latin typeface="Proxima Nova Light" panose="02000506030000020004" pitchFamily="2" charset="0"/>
                <a:cs typeface="Arial"/>
              </a:rPr>
              <a:t>Saturday</a:t>
            </a:r>
          </a:p>
          <a:p>
            <a:pPr>
              <a:lnSpc>
                <a:spcPct val="150000"/>
              </a:lnSpc>
            </a:pPr>
            <a:r>
              <a:rPr lang="en-US" sz="1400" dirty="0">
                <a:latin typeface="Proxima Nova Light" panose="02000506030000020004" pitchFamily="2" charset="0"/>
                <a:cs typeface="Arial"/>
              </a:rPr>
              <a:t>10 AM – 8 PM</a:t>
            </a:r>
          </a:p>
          <a:p>
            <a:endParaRPr lang="en-US" sz="1400" dirty="0">
              <a:latin typeface="Proxima Nova Light" panose="02000506030000020004" pitchFamily="2" charset="0"/>
              <a:cs typeface="Arial"/>
            </a:endParaRPr>
          </a:p>
        </p:txBody>
      </p:sp>
      <p:sp>
        <p:nvSpPr>
          <p:cNvPr id="6" name="TextBox 5">
            <a:extLst>
              <a:ext uri="{FF2B5EF4-FFF2-40B4-BE49-F238E27FC236}">
                <a16:creationId xmlns:a16="http://schemas.microsoft.com/office/drawing/2014/main" id="{9F290B98-ECA1-B74F-A88B-AA184FFD0700}"/>
              </a:ext>
            </a:extLst>
          </p:cNvPr>
          <p:cNvSpPr txBox="1"/>
          <p:nvPr/>
        </p:nvSpPr>
        <p:spPr>
          <a:xfrm>
            <a:off x="5018314" y="4405402"/>
            <a:ext cx="4198285" cy="1646605"/>
          </a:xfrm>
          <a:prstGeom prst="rect">
            <a:avLst/>
          </a:prstGeom>
          <a:noFill/>
        </p:spPr>
        <p:txBody>
          <a:bodyPr wrap="square" rtlCol="0">
            <a:spAutoFit/>
          </a:bodyPr>
          <a:lstStyle/>
          <a:p>
            <a:pPr lvl="0">
              <a:spcBef>
                <a:spcPts val="0"/>
              </a:spcBef>
              <a:spcAft>
                <a:spcPts val="600"/>
              </a:spcAft>
            </a:pPr>
            <a:r>
              <a:rPr lang="en-US" sz="1600" b="1" dirty="0">
                <a:latin typeface="Proxima Nova" panose="02000506030000020004" pitchFamily="2" charset="0"/>
                <a:cs typeface="Arial"/>
              </a:rPr>
              <a:t>Support</a:t>
            </a:r>
          </a:p>
          <a:p>
            <a:r>
              <a:rPr lang="en-CA" sz="1400" dirty="0">
                <a:latin typeface="Proxima Nova" panose="02000506030000020004" pitchFamily="2" charset="0"/>
              </a:rPr>
              <a:t>We’re here to </a:t>
            </a:r>
            <a:r>
              <a:rPr lang="en-US" sz="1400" dirty="0">
                <a:latin typeface="Proxima Nova" panose="02000506030000020004" pitchFamily="2" charset="0"/>
              </a:rPr>
              <a:t>help. If you need technical help with Connect, get in touch with our experts:</a:t>
            </a:r>
          </a:p>
          <a:p>
            <a:pPr lvl="0">
              <a:spcBef>
                <a:spcPts val="0"/>
              </a:spcBef>
              <a:spcAft>
                <a:spcPts val="600"/>
              </a:spcAft>
            </a:pPr>
            <a:endParaRPr lang="en-US" sz="1400" b="1" dirty="0">
              <a:latin typeface="Proxima Nova" panose="02000506030000020004" pitchFamily="2" charset="0"/>
              <a:cs typeface="Arial"/>
            </a:endParaRPr>
          </a:p>
          <a:p>
            <a:pPr marL="285750" lvl="0" indent="-285750">
              <a:spcBef>
                <a:spcPts val="0"/>
              </a:spcBef>
              <a:spcAft>
                <a:spcPts val="600"/>
              </a:spcAft>
              <a:buFont typeface="Arial" panose="020B0604020202020204" pitchFamily="34" charset="0"/>
              <a:buChar char="•"/>
            </a:pPr>
            <a:r>
              <a:rPr lang="en-US" sz="1400" dirty="0">
                <a:latin typeface="Proxima Nova Light" panose="02000506030000020004" pitchFamily="2" charset="0"/>
                <a:cs typeface="Arial"/>
              </a:rPr>
              <a:t>Phone: (800) 331 5094 (USA &amp; Canada)</a:t>
            </a:r>
          </a:p>
          <a:p>
            <a:pPr marL="285750" lvl="0" indent="-285750">
              <a:spcBef>
                <a:spcPts val="0"/>
              </a:spcBef>
              <a:spcAft>
                <a:spcPts val="600"/>
              </a:spcAft>
              <a:buFont typeface="Arial" panose="020B0604020202020204" pitchFamily="34" charset="0"/>
              <a:buChar char="•"/>
            </a:pPr>
            <a:r>
              <a:rPr lang="en-US" sz="1400" dirty="0">
                <a:latin typeface="Proxima Nova Light" panose="02000506030000020004" pitchFamily="2" charset="0"/>
                <a:cs typeface="Arial"/>
              </a:rPr>
              <a:t>Web: </a:t>
            </a:r>
            <a:r>
              <a:rPr lang="en-US" sz="1400" dirty="0">
                <a:latin typeface="Proxima Nova Light" panose="02000506030000020004" pitchFamily="2" charset="0"/>
                <a:cs typeface="Arial"/>
                <a:hlinkClick r:id="rId5"/>
              </a:rPr>
              <a:t>https://mhedu.force.com/CXG/s/ContactUs</a:t>
            </a:r>
            <a:endParaRPr lang="en-US" sz="1400" dirty="0">
              <a:latin typeface="Proxima Nova Light" panose="02000506030000020004" pitchFamily="2" charset="0"/>
              <a:cs typeface="Arial"/>
            </a:endParaRPr>
          </a:p>
        </p:txBody>
      </p:sp>
      <p:pic>
        <p:nvPicPr>
          <p:cNvPr id="25" name="Picture 24" descr="Chat Icon">
            <a:extLst>
              <a:ext uri="{FF2B5EF4-FFF2-40B4-BE49-F238E27FC236}">
                <a16:creationId xmlns:a16="http://schemas.microsoft.com/office/drawing/2014/main" id="{32AB2375-8255-A041-A4E6-78B1FD8178F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1193" y="3697689"/>
            <a:ext cx="540000" cy="540000"/>
          </a:xfrm>
          <a:prstGeom prst="rect">
            <a:avLst/>
          </a:prstGeom>
        </p:spPr>
      </p:pic>
      <p:sp>
        <p:nvSpPr>
          <p:cNvPr id="21" name="TextBox 20">
            <a:extLst>
              <a:ext uri="{FF2B5EF4-FFF2-40B4-BE49-F238E27FC236}">
                <a16:creationId xmlns:a16="http://schemas.microsoft.com/office/drawing/2014/main" id="{AC0AACE7-A89E-5147-8D12-55256CF87AF3}"/>
              </a:ext>
            </a:extLst>
          </p:cNvPr>
          <p:cNvSpPr txBox="1"/>
          <p:nvPr/>
        </p:nvSpPr>
        <p:spPr>
          <a:xfrm>
            <a:off x="830013" y="4405402"/>
            <a:ext cx="4045788" cy="1061829"/>
          </a:xfrm>
          <a:prstGeom prst="rect">
            <a:avLst/>
          </a:prstGeom>
          <a:noFill/>
        </p:spPr>
        <p:txBody>
          <a:bodyPr wrap="square" rtlCol="0">
            <a:spAutoFit/>
          </a:bodyPr>
          <a:lstStyle/>
          <a:p>
            <a:pPr lvl="0">
              <a:spcBef>
                <a:spcPts val="0"/>
              </a:spcBef>
              <a:spcAft>
                <a:spcPts val="600"/>
              </a:spcAft>
            </a:pPr>
            <a:r>
              <a:rPr lang="en-CA" sz="1600" b="1" dirty="0">
                <a:latin typeface="Proxima Nova" panose="02000506030000020004" pitchFamily="2" charset="0"/>
              </a:rPr>
              <a:t>Accessibility</a:t>
            </a:r>
            <a:endParaRPr lang="en-CA" sz="1600" b="1" dirty="0">
              <a:latin typeface="Proxima Nova" panose="02000506030000020004" pitchFamily="2" charset="0"/>
              <a:cs typeface="Arial"/>
            </a:endParaRPr>
          </a:p>
          <a:p>
            <a:pPr lvl="0">
              <a:spcBef>
                <a:spcPts val="0"/>
              </a:spcBef>
              <a:spcAft>
                <a:spcPts val="600"/>
              </a:spcAft>
            </a:pPr>
            <a:r>
              <a:rPr lang="en-CA" sz="1400" dirty="0">
                <a:latin typeface="Proxima Nova Light" panose="02000506030000020004" pitchFamily="2" charset="0"/>
              </a:rPr>
              <a:t>If you have any questions or concerns about interacting with our products, please contact your institution's Accessibility Office. </a:t>
            </a:r>
            <a:endParaRPr lang="en-CA" sz="1400" dirty="0">
              <a:latin typeface="Proxima Nova Light" panose="02000506030000020004" pitchFamily="2" charset="0"/>
              <a:cs typeface="Arial"/>
            </a:endParaRPr>
          </a:p>
        </p:txBody>
      </p:sp>
      <p:pic>
        <p:nvPicPr>
          <p:cNvPr id="27" name="Picture 26" descr="Desktop computer with a play button icon.">
            <a:extLst>
              <a:ext uri="{FF2B5EF4-FFF2-40B4-BE49-F238E27FC236}">
                <a16:creationId xmlns:a16="http://schemas.microsoft.com/office/drawing/2014/main" id="{A5AAB5AE-8D84-EE4F-B691-CDCA3F05725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17436" y="3788392"/>
            <a:ext cx="540000" cy="449297"/>
          </a:xfrm>
          <a:prstGeom prst="rect">
            <a:avLst/>
          </a:prstGeom>
        </p:spPr>
      </p:pic>
      <p:sp>
        <p:nvSpPr>
          <p:cNvPr id="2" name="Title 1">
            <a:extLst>
              <a:ext uri="{FF2B5EF4-FFF2-40B4-BE49-F238E27FC236}">
                <a16:creationId xmlns:a16="http://schemas.microsoft.com/office/drawing/2014/main" id="{0199F606-F21F-B446-B79A-059D3BC2C160}"/>
              </a:ext>
            </a:extLst>
          </p:cNvPr>
          <p:cNvSpPr>
            <a:spLocks noGrp="1"/>
          </p:cNvSpPr>
          <p:nvPr>
            <p:ph type="ctrTitle"/>
          </p:nvPr>
        </p:nvSpPr>
        <p:spPr>
          <a:xfrm>
            <a:off x="744545" y="922925"/>
            <a:ext cx="4216723" cy="1279483"/>
          </a:xfrm>
        </p:spPr>
        <p:txBody>
          <a:bodyPr anchor="t">
            <a:normAutofit fontScale="90000"/>
          </a:bodyPr>
          <a:lstStyle/>
          <a:p>
            <a:pPr algn="l" rtl="0" eaLnBrk="1" latinLnBrk="0" hangingPunct="1"/>
            <a:r>
              <a:rPr lang="en-US" sz="4400" b="1" kern="1200" dirty="0">
                <a:solidFill>
                  <a:srgbClr val="E21A23"/>
                </a:solidFill>
                <a:effectLst/>
                <a:latin typeface="Proxima Nova" panose="02000506030000020004" pitchFamily="2" charset="0"/>
                <a:ea typeface="+mn-ea"/>
                <a:cs typeface="+mn-cs"/>
              </a:rPr>
              <a:t>Accessibility</a:t>
            </a:r>
            <a:br>
              <a:rPr lang="en-US" sz="4400" b="1" kern="1200" dirty="0">
                <a:solidFill>
                  <a:srgbClr val="E21A23"/>
                </a:solidFill>
                <a:effectLst/>
                <a:latin typeface="Proxima Nova" panose="02000506030000020004" pitchFamily="2" charset="0"/>
                <a:ea typeface="+mn-ea"/>
                <a:cs typeface="+mn-cs"/>
              </a:rPr>
            </a:br>
            <a:r>
              <a:rPr lang="en-US" sz="4400" b="1" kern="1200" dirty="0">
                <a:solidFill>
                  <a:srgbClr val="FFFFFF"/>
                </a:solidFill>
                <a:effectLst/>
                <a:latin typeface="Proxima Nova" panose="02000506030000020004" pitchFamily="2" charset="0"/>
                <a:ea typeface="+mn-ea"/>
                <a:cs typeface="+mn-cs"/>
              </a:rPr>
              <a:t>&amp; Support</a:t>
            </a:r>
            <a:endParaRPr lang="en-US" dirty="0"/>
          </a:p>
        </p:txBody>
      </p:sp>
    </p:spTree>
    <p:extLst>
      <p:ext uri="{BB962C8B-B14F-4D97-AF65-F5344CB8AC3E}">
        <p14:creationId xmlns:p14="http://schemas.microsoft.com/office/powerpoint/2010/main" val="3883967595"/>
      </p:ext>
    </p:extLst>
  </p:cSld>
  <p:clrMapOvr>
    <a:masterClrMapping/>
  </p:clrMapOvr>
</p:sld>
</file>

<file path=ppt/theme/theme1.xml><?xml version="1.0" encoding="utf-8"?>
<a:theme xmlns:a="http://schemas.openxmlformats.org/drawingml/2006/main" name="Office Theme">
  <a:themeElements>
    <a:clrScheme name="MH 2021">
      <a:dk1>
        <a:srgbClr val="373A36"/>
      </a:dk1>
      <a:lt1>
        <a:srgbClr val="FFFFFF"/>
      </a:lt1>
      <a:dk2>
        <a:srgbClr val="000000"/>
      </a:dk2>
      <a:lt2>
        <a:srgbClr val="E7E6E6"/>
      </a:lt2>
      <a:accent1>
        <a:srgbClr val="E21A23"/>
      </a:accent1>
      <a:accent2>
        <a:srgbClr val="373A36"/>
      </a:accent2>
      <a:accent3>
        <a:srgbClr val="A5A5A5"/>
      </a:accent3>
      <a:accent4>
        <a:srgbClr val="FFCD00"/>
      </a:accent4>
      <a:accent5>
        <a:srgbClr val="5B9BD5"/>
      </a:accent5>
      <a:accent6>
        <a:srgbClr val="70AD47"/>
      </a:accent6>
      <a:hlink>
        <a:srgbClr val="E21A23"/>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TotalTime>
  <Words>818</Words>
  <Application>Microsoft Office PowerPoint</Application>
  <PresentationFormat>Widescreen</PresentationFormat>
  <Paragraphs>136</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Proxima Nova</vt:lpstr>
      <vt:lpstr>Calibri</vt:lpstr>
      <vt:lpstr>Proxima Nova Light</vt:lpstr>
      <vt:lpstr>Arial</vt:lpstr>
      <vt:lpstr>Proxima Nova Semibold</vt:lpstr>
      <vt:lpstr>Office Theme</vt:lpstr>
      <vt:lpstr>Access Your Required Course Materials</vt:lpstr>
      <vt:lpstr>About Your Course</vt:lpstr>
      <vt:lpstr>Why Connect?</vt:lpstr>
      <vt:lpstr>Purchase Options </vt:lpstr>
      <vt:lpstr>How To Register </vt:lpstr>
      <vt:lpstr>Studying Abroad? </vt:lpstr>
      <vt:lpstr>Best Practices</vt:lpstr>
      <vt:lpstr>Accessibility &amp; Support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Coulter, James</dc:creator>
  <cp:keywords/>
  <dc:description/>
  <cp:lastModifiedBy>Assenheim, David</cp:lastModifiedBy>
  <cp:revision>134</cp:revision>
  <dcterms:created xsi:type="dcterms:W3CDTF">2021-06-07T13:23:40Z</dcterms:created>
  <dcterms:modified xsi:type="dcterms:W3CDTF">2023-01-04T22:35:37Z</dcterms:modified>
  <cp:category/>
</cp:coreProperties>
</file>